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9" r:id="rId2"/>
    <p:sldId id="270" r:id="rId3"/>
    <p:sldId id="256" r:id="rId4"/>
    <p:sldId id="274" r:id="rId5"/>
    <p:sldId id="275" r:id="rId6"/>
    <p:sldId id="258" r:id="rId7"/>
    <p:sldId id="276" r:id="rId8"/>
    <p:sldId id="284" r:id="rId9"/>
    <p:sldId id="277" r:id="rId10"/>
    <p:sldId id="283" r:id="rId11"/>
    <p:sldId id="278" r:id="rId12"/>
    <p:sldId id="259" r:id="rId13"/>
    <p:sldId id="273" r:id="rId14"/>
    <p:sldId id="279" r:id="rId15"/>
    <p:sldId id="298" r:id="rId16"/>
    <p:sldId id="281" r:id="rId17"/>
    <p:sldId id="297" r:id="rId18"/>
    <p:sldId id="285" r:id="rId19"/>
    <p:sldId id="286" r:id="rId20"/>
    <p:sldId id="287" r:id="rId21"/>
    <p:sldId id="288" r:id="rId22"/>
    <p:sldId id="289" r:id="rId23"/>
    <p:sldId id="290" r:id="rId24"/>
    <p:sldId id="291" r:id="rId25"/>
    <p:sldId id="292" r:id="rId26"/>
    <p:sldId id="280" r:id="rId27"/>
    <p:sldId id="293" r:id="rId28"/>
    <p:sldId id="282" r:id="rId29"/>
    <p:sldId id="294" r:id="rId30"/>
    <p:sldId id="296" r:id="rId31"/>
    <p:sldId id="272" r:id="rId32"/>
    <p:sldId id="271"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E73D"/>
    <a:srgbClr val="70201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18" autoAdjust="0"/>
  </p:normalViewPr>
  <p:slideViewPr>
    <p:cSldViewPr>
      <p:cViewPr varScale="1">
        <p:scale>
          <a:sx n="66" d="100"/>
          <a:sy n="66" d="100"/>
        </p:scale>
        <p:origin x="-150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61F7F-938E-4C96-853F-4EEF9CDC4E64}" type="datetimeFigureOut">
              <a:rPr lang="zh-CN" altLang="en-US" smtClean="0"/>
              <a:pPr/>
              <a:t>2012/5/17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5F1B4-68ED-432D-9920-5455DF4143D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5</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11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Vincent van Gogh</a:t>
            </a:r>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14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16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19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25F1B4-68ED-432D-9920-5455DF4143DE}" type="slidenum">
              <a:rPr lang="zh-CN" altLang="en-US" smtClean="0"/>
              <a:pPr/>
              <a:t>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2757650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130632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47501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152252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192584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400472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73347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111834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390501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6022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7070594-C552-4374-AD83-923BA7AF334B}" type="datetimeFigureOut">
              <a:rPr lang="es-ES" smtClean="0"/>
              <a:pPr/>
              <a:t>17/05/2012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396477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70594-C552-4374-AD83-923BA7AF334B}" type="datetimeFigureOut">
              <a:rPr lang="es-ES" smtClean="0"/>
              <a:pPr/>
              <a:t>17/05/2012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94AAB-610B-4725-BC96-783D417AD47B}" type="slidenum">
              <a:rPr lang="es-ES" smtClean="0"/>
              <a:pPr/>
              <a:t>‹#›</a:t>
            </a:fld>
            <a:endParaRPr lang="es-ES"/>
          </a:p>
        </p:txBody>
      </p:sp>
    </p:spTree>
    <p:extLst>
      <p:ext uri="{BB962C8B-B14F-4D97-AF65-F5344CB8AC3E}">
        <p14:creationId xmlns="" xmlns:p14="http://schemas.microsoft.com/office/powerpoint/2010/main" val="129425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bulldog.rm" TargetMode="Externa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9.jpeg"/><Relationship Id="rId16" Type="http://schemas.openxmlformats.org/officeDocument/2006/relationships/hyperlink" Target="yale_map_letter_size.pdf" TargetMode="Externa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3.pn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10.png"/><Relationship Id="rId16"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hyperlink" Target="http://admissions.yale.edu/virtual-tour" TargetMode="External"/><Relationship Id="rId9" Type="http://schemas.openxmlformats.org/officeDocument/2006/relationships/image" Target="../media/image35.jpeg"/><Relationship Id="rId14" Type="http://schemas.openxmlformats.org/officeDocument/2006/relationships/image" Target="../media/image40.jpeg"/></Relationships>
</file>

<file path=ppt/slides/_rels/slide1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png"/><Relationship Id="rId7" Type="http://schemas.openxmlformats.org/officeDocument/2006/relationships/image" Target="../media/image5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10.png"/><Relationship Id="rId9"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Oval 2"/>
          <p:cNvSpPr>
            <a:spLocks noChangeArrowheads="1"/>
          </p:cNvSpPr>
          <p:nvPr/>
        </p:nvSpPr>
        <p:spPr bwMode="auto">
          <a:xfrm>
            <a:off x="-7165975" y="80963"/>
            <a:ext cx="7021512" cy="6777037"/>
          </a:xfrm>
          <a:prstGeom prst="ellipse">
            <a:avLst/>
          </a:prstGeom>
          <a:gradFill rotWithShape="1">
            <a:gsLst>
              <a:gs pos="0">
                <a:srgbClr val="FFFF00">
                  <a:alpha val="83000"/>
                </a:srgbClr>
              </a:gs>
              <a:gs pos="100000">
                <a:srgbClr val="FFFF00">
                  <a:gamma/>
                  <a:tint val="0"/>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3075" name="WordArt 3"/>
          <p:cNvSpPr>
            <a:spLocks noChangeArrowheads="1" noChangeShapeType="1" noTextEdit="1"/>
          </p:cNvSpPr>
          <p:nvPr/>
        </p:nvSpPr>
        <p:spPr bwMode="auto">
          <a:xfrm>
            <a:off x="2928938" y="3213100"/>
            <a:ext cx="4667250" cy="647700"/>
          </a:xfrm>
          <a:prstGeom prst="rect">
            <a:avLst/>
          </a:prstGeom>
        </p:spPr>
        <p:txBody>
          <a:bodyPr wrap="none" fromWordArt="1">
            <a:prstTxWarp prst="textPlain">
              <a:avLst>
                <a:gd name="adj" fmla="val 50000"/>
              </a:avLst>
            </a:prstTxWarp>
          </a:bodyPr>
          <a:lstStyle/>
          <a:p>
            <a:pPr algn="ctr"/>
            <a:r>
              <a:rPr lang="en-US" altLang="zh-CN" sz="3600" b="1" kern="10" dirty="0" smtClean="0">
                <a:ln w="9525">
                  <a:noFill/>
                  <a:round/>
                  <a:headEnd/>
                  <a:tailEnd/>
                </a:ln>
                <a:solidFill>
                  <a:srgbClr val="000000"/>
                </a:solidFill>
                <a:latin typeface="宋体"/>
                <a:ea typeface="宋体"/>
              </a:rPr>
              <a:t>UNIVERSITY</a:t>
            </a:r>
            <a:endParaRPr lang="zh-CN" altLang="en-US" sz="3600" b="1" kern="10" dirty="0">
              <a:ln w="9525">
                <a:noFill/>
                <a:round/>
                <a:headEnd/>
                <a:tailEnd/>
              </a:ln>
              <a:solidFill>
                <a:srgbClr val="000000"/>
              </a:solidFill>
              <a:latin typeface="宋体"/>
              <a:ea typeface="宋体"/>
            </a:endParaRPr>
          </a:p>
        </p:txBody>
      </p:sp>
      <p:sp>
        <p:nvSpPr>
          <p:cNvPr id="3076" name="WordArt 4"/>
          <p:cNvSpPr>
            <a:spLocks noChangeArrowheads="1" noChangeShapeType="1" noTextEdit="1"/>
          </p:cNvSpPr>
          <p:nvPr/>
        </p:nvSpPr>
        <p:spPr bwMode="auto">
          <a:xfrm>
            <a:off x="1752600" y="1988840"/>
            <a:ext cx="2808288" cy="1152823"/>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latin typeface="Times New Roman" pitchFamily="18" charset="0"/>
                <a:ea typeface="黑体"/>
                <a:cs typeface="Times New Roman" pitchFamily="18" charset="0"/>
              </a:rPr>
              <a:t>Yale</a:t>
            </a:r>
            <a:endParaRPr lang="zh-CN" altLang="en-US" sz="3600" kern="10" dirty="0">
              <a:ln w="9525">
                <a:noFill/>
                <a:round/>
                <a:headEnd/>
                <a:tailEnd/>
              </a:ln>
              <a:latin typeface="Times New Roman" pitchFamily="18" charset="0"/>
              <a:ea typeface="黑体"/>
              <a:cs typeface="Times New Roman" pitchFamily="18" charset="0"/>
            </a:endParaRPr>
          </a:p>
        </p:txBody>
      </p:sp>
    </p:spTree>
  </p:cSld>
  <p:clrMapOvr>
    <a:masterClrMapping/>
  </p:clrMapOvr>
  <p:transition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0"/>
                                        <p:tgtEl>
                                          <p:spTgt spid="3074"/>
                                        </p:tgtEl>
                                        <p:attrNameLst>
                                          <p:attrName>ppt_x</p:attrName>
                                        </p:attrNameLst>
                                      </p:cBhvr>
                                      <p:tavLst>
                                        <p:tav tm="0">
                                          <p:val>
                                            <p:strVal val="ppt_x"/>
                                          </p:val>
                                        </p:tav>
                                        <p:tav tm="100000">
                                          <p:val>
                                            <p:strVal val="1+ppt_w/2"/>
                                          </p:val>
                                        </p:tav>
                                      </p:tavLst>
                                    </p:anim>
                                    <p:anim calcmode="lin" valueType="num">
                                      <p:cBhvr additive="base">
                                        <p:cTn id="7" dur="5000"/>
                                        <p:tgtEl>
                                          <p:spTgt spid="3074"/>
                                        </p:tgtEl>
                                        <p:attrNameLst>
                                          <p:attrName>ppt_y</p:attrName>
                                        </p:attrNameLst>
                                      </p:cBhvr>
                                      <p:tavLst>
                                        <p:tav tm="0">
                                          <p:val>
                                            <p:strVal val="ppt_y"/>
                                          </p:val>
                                        </p:tav>
                                        <p:tav tm="100000">
                                          <p:val>
                                            <p:strVal val="ppt_y"/>
                                          </p:val>
                                        </p:tav>
                                      </p:tavLst>
                                    </p:anim>
                                    <p:set>
                                      <p:cBhvr>
                                        <p:cTn id="8" dur="1" fill="hold">
                                          <p:stCondLst>
                                            <p:cond delay="4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860483"/>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YALE </a:t>
            </a:r>
            <a:r>
              <a:rPr lang="es-HN" altLang="zh-CN" sz="5400" b="1" dirty="0" smtClean="0">
                <a:solidFill>
                  <a:schemeClr val="tx1">
                    <a:lumMod val="75000"/>
                    <a:lumOff val="25000"/>
                  </a:schemeClr>
                </a:solidFill>
              </a:rPr>
              <a:t>BOWL</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7</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0" name="TextBox 19"/>
          <p:cNvSpPr txBox="1"/>
          <p:nvPr/>
        </p:nvSpPr>
        <p:spPr>
          <a:xfrm>
            <a:off x="467544" y="2440188"/>
            <a:ext cx="8208912" cy="2308324"/>
          </a:xfrm>
          <a:prstGeom prst="rect">
            <a:avLst/>
          </a:prstGeom>
          <a:noFill/>
        </p:spPr>
        <p:txBody>
          <a:bodyPr wrap="square" rtlCol="0">
            <a:spAutoFit/>
          </a:bodyPr>
          <a:lstStyle/>
          <a:p>
            <a:r>
              <a:rPr lang="en-US" altLang="zh-CN" dirty="0" smtClean="0"/>
              <a:t>The historic Yale Bowl is one of the true treasures in American sports. It was the first stadium with seating that completely surrounded the field when it opened on Nov. 21, 1914, for the Yale-Harvard game.</a:t>
            </a:r>
          </a:p>
          <a:p>
            <a:r>
              <a:rPr lang="en-US" altLang="zh-CN" dirty="0" smtClean="0"/>
              <a:t>Restoration of the famous Yale Bowl began in Spring 2005. The first phase included the installation of an iron picket fence with brick columns, the rebuilding of interior and exterior walls, the repair or replacement of 17 miles of wood seats, and upgrades to all drainage and utilities. Its current seating capacity is 61,446 and every seat has an unobstructed view of the playing field.</a:t>
            </a:r>
            <a:endParaRPr lang="zh-CN" altLang="en-US" dirty="0"/>
          </a:p>
        </p:txBody>
      </p:sp>
      <p:pic>
        <p:nvPicPr>
          <p:cNvPr id="21" name="图片 20" descr="YaleBowl-Field1b.jpg"/>
          <p:cNvPicPr>
            <a:picLocks noChangeAspect="1"/>
          </p:cNvPicPr>
          <p:nvPr/>
        </p:nvPicPr>
        <p:blipFill>
          <a:blip r:embed="rId4" cstate="print"/>
          <a:stretch>
            <a:fillRect/>
          </a:stretch>
        </p:blipFill>
        <p:spPr>
          <a:xfrm>
            <a:off x="107504" y="2132856"/>
            <a:ext cx="8927976" cy="2856952"/>
          </a:xfrm>
          <a:prstGeom prst="rect">
            <a:avLst/>
          </a:prstGeom>
        </p:spPr>
      </p:pic>
      <p:pic>
        <p:nvPicPr>
          <p:cNvPr id="22" name="图片 21" descr="YaleBowl-Field1a.jpg"/>
          <p:cNvPicPr>
            <a:picLocks noChangeAspect="1"/>
          </p:cNvPicPr>
          <p:nvPr/>
        </p:nvPicPr>
        <p:blipFill>
          <a:blip r:embed="rId5" cstate="print"/>
          <a:stretch>
            <a:fillRect/>
          </a:stretch>
        </p:blipFill>
        <p:spPr>
          <a:xfrm>
            <a:off x="0" y="534888"/>
            <a:ext cx="9144000" cy="5486400"/>
          </a:xfrm>
          <a:prstGeom prst="rect">
            <a:avLst/>
          </a:prstGeom>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6 Grupo"/>
          <p:cNvGrpSpPr/>
          <p:nvPr/>
        </p:nvGrpSpPr>
        <p:grpSpPr>
          <a:xfrm>
            <a:off x="251520" y="6233909"/>
            <a:ext cx="2016224" cy="507459"/>
            <a:chOff x="251520" y="6233909"/>
            <a:chExt cx="2016224" cy="507459"/>
          </a:xfrm>
        </p:grpSpPr>
        <p:sp>
          <p:nvSpPr>
            <p:cNvPr id="3"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5"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6"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7"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8"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8</a:t>
            </a:r>
            <a:endParaRPr lang="es-ES" b="1" dirty="0"/>
          </a:p>
        </p:txBody>
      </p:sp>
      <p:sp>
        <p:nvSpPr>
          <p:cNvPr id="13" name="1 Título"/>
          <p:cNvSpPr txBox="1">
            <a:spLocks/>
          </p:cNvSpPr>
          <p:nvPr/>
        </p:nvSpPr>
        <p:spPr>
          <a:xfrm>
            <a:off x="543101" y="476672"/>
            <a:ext cx="496500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HANDSOME </a:t>
            </a:r>
            <a:r>
              <a:rPr lang="es-HN" sz="4800" b="1" dirty="0" smtClean="0">
                <a:solidFill>
                  <a:srgbClr val="C00000"/>
                </a:solidFill>
              </a:rPr>
              <a:t>DAN</a:t>
            </a:r>
          </a:p>
        </p:txBody>
      </p:sp>
      <p:pic>
        <p:nvPicPr>
          <p:cNvPr id="16" name="图片 15" descr="dropdown_bg.png"/>
          <p:cNvPicPr>
            <a:picLocks noChangeAspect="1"/>
          </p:cNvPicPr>
          <p:nvPr/>
        </p:nvPicPr>
        <p:blipFill>
          <a:blip r:embed="rId4" cstate="print"/>
          <a:srcRect l="75987" t="494"/>
          <a:stretch>
            <a:fillRect/>
          </a:stretch>
        </p:blipFill>
        <p:spPr>
          <a:xfrm>
            <a:off x="687117" y="1412776"/>
            <a:ext cx="1836712" cy="1573896"/>
          </a:xfrm>
          <a:prstGeom prst="rect">
            <a:avLst/>
          </a:prstGeom>
        </p:spPr>
      </p:pic>
      <p:sp>
        <p:nvSpPr>
          <p:cNvPr id="17" name="TextBox 16"/>
          <p:cNvSpPr txBox="1"/>
          <p:nvPr/>
        </p:nvSpPr>
        <p:spPr>
          <a:xfrm>
            <a:off x="2771800" y="1314634"/>
            <a:ext cx="5760640" cy="1754326"/>
          </a:xfrm>
          <a:prstGeom prst="rect">
            <a:avLst/>
          </a:prstGeom>
          <a:noFill/>
        </p:spPr>
        <p:txBody>
          <a:bodyPr wrap="square" rtlCol="0">
            <a:spAutoFit/>
          </a:bodyPr>
          <a:lstStyle/>
          <a:p>
            <a:r>
              <a:rPr lang="en-US" altLang="zh-CN" dirty="0" smtClean="0"/>
              <a:t>The mascot of Yale is a bulldog called Handsome Dan. The tradition was established by a young gentleman from Victorian England, who attended Yale in the 1890's. </a:t>
            </a:r>
          </a:p>
          <a:p>
            <a:r>
              <a:rPr lang="en-US" altLang="zh-CN" dirty="0" smtClean="0"/>
              <a:t>Yale was the first university in the United States to adopt a mascot, and to this date, none is better known than Handsome Dan.</a:t>
            </a:r>
            <a:endParaRPr lang="zh-CN" altLang="en-US" dirty="0"/>
          </a:p>
        </p:txBody>
      </p:sp>
      <p:pic>
        <p:nvPicPr>
          <p:cNvPr id="18" name="图片 17" descr="dan XVII.jpg"/>
          <p:cNvPicPr>
            <a:picLocks noChangeAspect="1"/>
          </p:cNvPicPr>
          <p:nvPr/>
        </p:nvPicPr>
        <p:blipFill>
          <a:blip r:embed="rId5" cstate="print"/>
          <a:stretch>
            <a:fillRect/>
          </a:stretch>
        </p:blipFill>
        <p:spPr>
          <a:xfrm>
            <a:off x="683568" y="3140968"/>
            <a:ext cx="1905000" cy="2540000"/>
          </a:xfrm>
          <a:prstGeom prst="rect">
            <a:avLst/>
          </a:prstGeom>
        </p:spPr>
      </p:pic>
      <p:sp>
        <p:nvSpPr>
          <p:cNvPr id="19" name="TextBox 18"/>
          <p:cNvSpPr txBox="1"/>
          <p:nvPr/>
        </p:nvSpPr>
        <p:spPr>
          <a:xfrm>
            <a:off x="2771800" y="5013176"/>
            <a:ext cx="2448272" cy="707886"/>
          </a:xfrm>
          <a:prstGeom prst="rect">
            <a:avLst/>
          </a:prstGeom>
          <a:noFill/>
        </p:spPr>
        <p:txBody>
          <a:bodyPr wrap="square" numCol="1" rtlCol="0">
            <a:spAutoFit/>
          </a:bodyPr>
          <a:lstStyle/>
          <a:p>
            <a:r>
              <a:rPr lang="en-US" altLang="zh-CN" sz="2000" dirty="0" smtClean="0">
                <a:solidFill>
                  <a:srgbClr val="C00000"/>
                </a:solidFill>
              </a:rPr>
              <a:t>Handsome Dan XVII</a:t>
            </a:r>
          </a:p>
          <a:p>
            <a:r>
              <a:rPr lang="en-US" altLang="zh-CN" sz="2000" dirty="0" smtClean="0">
                <a:solidFill>
                  <a:srgbClr val="C00000"/>
                </a:solidFill>
              </a:rPr>
              <a:t>2007 </a:t>
            </a:r>
            <a:r>
              <a:rPr lang="zh-CN" altLang="en-US" sz="2000" dirty="0" smtClean="0">
                <a:solidFill>
                  <a:srgbClr val="C00000"/>
                </a:solidFill>
              </a:rPr>
              <a:t>～ </a:t>
            </a:r>
            <a:r>
              <a:rPr lang="en-US" altLang="zh-CN" sz="2000" dirty="0" smtClean="0">
                <a:solidFill>
                  <a:srgbClr val="C00000"/>
                </a:solidFill>
              </a:rPr>
              <a:t>present</a:t>
            </a:r>
            <a:endParaRPr lang="zh-CN" altLang="en-US" sz="2000" dirty="0">
              <a:solidFill>
                <a:srgbClr val="C00000"/>
              </a:solidFill>
            </a:endParaRPr>
          </a:p>
        </p:txBody>
      </p:sp>
      <p:sp>
        <p:nvSpPr>
          <p:cNvPr id="20" name="1 Título"/>
          <p:cNvSpPr txBox="1">
            <a:spLocks/>
          </p:cNvSpPr>
          <p:nvPr/>
        </p:nvSpPr>
        <p:spPr>
          <a:xfrm>
            <a:off x="5567280" y="5330233"/>
            <a:ext cx="332520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2000" b="1" dirty="0" err="1" smtClean="0">
                <a:solidFill>
                  <a:schemeClr val="tx1">
                    <a:lumMod val="75000"/>
                    <a:lumOff val="25000"/>
                  </a:schemeClr>
                </a:solidFill>
                <a:latin typeface="Rockwell" pitchFamily="18" charset="0"/>
              </a:rPr>
              <a:t>www.</a:t>
            </a:r>
            <a:r>
              <a:rPr lang="es-HN" sz="2000" b="1" dirty="0" err="1" smtClean="0">
                <a:solidFill>
                  <a:srgbClr val="C00000"/>
                </a:solidFill>
                <a:latin typeface="Rockwell" pitchFamily="18" charset="0"/>
              </a:rPr>
              <a:t>yalebulldogs</a:t>
            </a:r>
            <a:r>
              <a:rPr lang="es-HN" sz="2000" b="1" dirty="0" err="1" smtClean="0">
                <a:solidFill>
                  <a:schemeClr val="tx1">
                    <a:lumMod val="75000"/>
                    <a:lumOff val="25000"/>
                  </a:schemeClr>
                </a:solidFill>
                <a:latin typeface="Rockwell" pitchFamily="18" charset="0"/>
              </a:rPr>
              <a:t>.com</a:t>
            </a:r>
            <a:endParaRPr lang="es-HN" sz="2000" b="1" dirty="0" smtClean="0">
              <a:solidFill>
                <a:srgbClr val="FFC000"/>
              </a:solidFill>
              <a:latin typeface="Rockwell" pitchFamily="18" charset="0"/>
            </a:endParaRPr>
          </a:p>
        </p:txBody>
      </p:sp>
      <p:sp>
        <p:nvSpPr>
          <p:cNvPr id="21" name="1 Título"/>
          <p:cNvSpPr txBox="1">
            <a:spLocks/>
          </p:cNvSpPr>
          <p:nvPr/>
        </p:nvSpPr>
        <p:spPr>
          <a:xfrm>
            <a:off x="5927320" y="4927210"/>
            <a:ext cx="2664296"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0"/>
              </a:spcBef>
            </a:pPr>
            <a:r>
              <a:rPr lang="es-HN" sz="1200" b="1" dirty="0" err="1" smtClean="0">
                <a:solidFill>
                  <a:schemeClr val="tx1">
                    <a:lumMod val="75000"/>
                    <a:lumOff val="25000"/>
                  </a:schemeClr>
                </a:solidFill>
                <a:latin typeface="Rockwell" pitchFamily="18" charset="0"/>
              </a:rPr>
              <a:t>The</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official</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website</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of</a:t>
            </a:r>
            <a:endParaRPr lang="es-HN" sz="1200" b="1" dirty="0" smtClean="0">
              <a:solidFill>
                <a:schemeClr val="tx1">
                  <a:lumMod val="75000"/>
                  <a:lumOff val="25000"/>
                </a:schemeClr>
              </a:solidFill>
              <a:latin typeface="Rockwell" pitchFamily="18" charset="0"/>
            </a:endParaRPr>
          </a:p>
          <a:p>
            <a:pPr algn="r">
              <a:spcBef>
                <a:spcPts val="0"/>
              </a:spcBef>
            </a:pPr>
            <a:r>
              <a:rPr lang="es-HN" sz="1200" b="1" dirty="0" err="1" smtClean="0">
                <a:solidFill>
                  <a:schemeClr val="tx1">
                    <a:lumMod val="75000"/>
                    <a:lumOff val="25000"/>
                  </a:schemeClr>
                </a:solidFill>
                <a:latin typeface="Rockwell" pitchFamily="18" charset="0"/>
              </a:rPr>
              <a:t>Yale</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University</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Athletics</a:t>
            </a:r>
            <a:r>
              <a:rPr lang="es-HN" sz="1200" b="1" dirty="0" smtClean="0">
                <a:solidFill>
                  <a:schemeClr val="tx1">
                    <a:lumMod val="75000"/>
                    <a:lumOff val="25000"/>
                  </a:schemeClr>
                </a:solidFill>
                <a:latin typeface="Rockwell" pitchFamily="18" charset="0"/>
              </a:rPr>
              <a:t>:</a:t>
            </a:r>
            <a:endParaRPr lang="es-HN" sz="1200" b="1" dirty="0" smtClean="0">
              <a:solidFill>
                <a:srgbClr val="FFC000"/>
              </a:solidFill>
              <a:latin typeface="Rockwell" pitchFamily="18" charset="0"/>
            </a:endParaRPr>
          </a:p>
        </p:txBody>
      </p:sp>
      <p:sp>
        <p:nvSpPr>
          <p:cNvPr id="22" name="TextBox 21">
            <a:hlinkClick r:id="rId6" action="ppaction://hlinkfile"/>
          </p:cNvPr>
          <p:cNvSpPr txBox="1"/>
          <p:nvPr/>
        </p:nvSpPr>
        <p:spPr>
          <a:xfrm>
            <a:off x="2771800" y="3492297"/>
            <a:ext cx="6192688" cy="584775"/>
          </a:xfrm>
          <a:prstGeom prst="rect">
            <a:avLst/>
          </a:prstGeom>
          <a:noFill/>
        </p:spPr>
        <p:txBody>
          <a:bodyPr wrap="square" rtlCol="0">
            <a:spAutoFit/>
          </a:bodyPr>
          <a:lstStyle/>
          <a:p>
            <a:r>
              <a:rPr lang="en-US" altLang="zh-CN" sz="3200" dirty="0" smtClean="0">
                <a:solidFill>
                  <a:srgbClr val="C00000"/>
                </a:solidFill>
              </a:rPr>
              <a:t>Bulldog, Bulldog, </a:t>
            </a:r>
            <a:r>
              <a:rPr lang="en-US" altLang="zh-CN" sz="3200" dirty="0" smtClean="0">
                <a:solidFill>
                  <a:srgbClr val="FFC000"/>
                </a:solidFill>
              </a:rPr>
              <a:t>Bow Wow </a:t>
            </a:r>
            <a:r>
              <a:rPr lang="en-US" altLang="zh-CN" sz="3200" dirty="0" err="1" smtClean="0">
                <a:solidFill>
                  <a:srgbClr val="FFC000"/>
                </a:solidFill>
              </a:rPr>
              <a:t>Wow</a:t>
            </a:r>
            <a:r>
              <a:rPr lang="en-US" altLang="zh-CN" sz="3200" dirty="0" smtClean="0">
                <a:solidFill>
                  <a:srgbClr val="FFC000"/>
                </a:solidFill>
              </a:rPr>
              <a:t>!!!</a:t>
            </a:r>
            <a:endParaRPr lang="zh-CN" altLang="en-US" sz="3200" dirty="0">
              <a:solidFill>
                <a:srgbClr val="FFC000"/>
              </a:solidFill>
            </a:endParaRPr>
          </a:p>
        </p:txBody>
      </p:sp>
      <p:pic>
        <p:nvPicPr>
          <p:cNvPr id="1026" name="Picture 2" descr="2008F07F29815815491"/>
          <p:cNvPicPr>
            <a:picLocks noChangeAspect="1" noChangeArrowheads="1"/>
          </p:cNvPicPr>
          <p:nvPr/>
        </p:nvPicPr>
        <p:blipFill>
          <a:blip r:embed="rId7" cstate="print"/>
          <a:srcRect/>
          <a:stretch>
            <a:fillRect/>
          </a:stretch>
        </p:blipFill>
        <p:spPr bwMode="auto">
          <a:xfrm>
            <a:off x="4975089" y="623398"/>
            <a:ext cx="3702570" cy="5181866"/>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500"/>
                            </p:stCondLst>
                            <p:childTnLst>
                              <p:par>
                                <p:cTn id="14" presetID="40" presetClass="entr" presetSubtype="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p:cTn id="23" dur="500" fill="hold"/>
                                        <p:tgtEl>
                                          <p:spTgt spid="1026"/>
                                        </p:tgtEl>
                                        <p:attrNameLst>
                                          <p:attrName>ppt_w</p:attrName>
                                        </p:attrNameLst>
                                      </p:cBhvr>
                                      <p:tavLst>
                                        <p:tav tm="0">
                                          <p:val>
                                            <p:fltVal val="0"/>
                                          </p:val>
                                        </p:tav>
                                        <p:tav tm="100000">
                                          <p:val>
                                            <p:strVal val="#ppt_w"/>
                                          </p:val>
                                        </p:tav>
                                      </p:tavLst>
                                    </p:anim>
                                    <p:anim calcmode="lin" valueType="num">
                                      <p:cBhvr>
                                        <p:cTn id="24" dur="500" fill="hold"/>
                                        <p:tgtEl>
                                          <p:spTgt spid="1026"/>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1026"/>
                                        </p:tgtEl>
                                        <p:attrNameLst>
                                          <p:attrName>ppt_w</p:attrName>
                                        </p:attrNameLst>
                                      </p:cBhvr>
                                      <p:tavLst>
                                        <p:tav tm="0">
                                          <p:val>
                                            <p:strVal val="ppt_w"/>
                                          </p:val>
                                        </p:tav>
                                        <p:tav tm="100000">
                                          <p:val>
                                            <p:fltVal val="0"/>
                                          </p:val>
                                        </p:tav>
                                      </p:tavLst>
                                    </p:anim>
                                    <p:anim calcmode="lin" valueType="num">
                                      <p:cBhvr>
                                        <p:cTn id="29" dur="500"/>
                                        <p:tgtEl>
                                          <p:spTgt spid="1026"/>
                                        </p:tgtEl>
                                        <p:attrNameLst>
                                          <p:attrName>ppt_h</p:attrName>
                                        </p:attrNameLst>
                                      </p:cBhvr>
                                      <p:tavLst>
                                        <p:tav tm="0">
                                          <p:val>
                                            <p:strVal val="ppt_h"/>
                                          </p:val>
                                        </p:tav>
                                        <p:tav tm="100000">
                                          <p:val>
                                            <p:fltVal val="0"/>
                                          </p:val>
                                        </p:tav>
                                      </p:tavLst>
                                    </p:anim>
                                    <p:set>
                                      <p:cBhvr>
                                        <p:cTn id="30" dur="1" fill="hold">
                                          <p:stCondLst>
                                            <p:cond delay="499"/>
                                          </p:stCondLst>
                                        </p:cTn>
                                        <p:tgtEl>
                                          <p:spTgt spid="10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500"/>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anim calcmode="lin" valueType="num">
                                      <p:cBhvr>
                                        <p:cTn id="40" dur="500" fill="hold"/>
                                        <p:tgtEl>
                                          <p:spTgt spid="19"/>
                                        </p:tgtEl>
                                        <p:attrNameLst>
                                          <p:attrName>ppt_x</p:attrName>
                                        </p:attrNameLst>
                                      </p:cBhvr>
                                      <p:tavLst>
                                        <p:tav tm="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down)">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2 Marcador de contenido"/>
          <p:cNvSpPr txBox="1">
            <a:spLocks/>
          </p:cNvSpPr>
          <p:nvPr/>
        </p:nvSpPr>
        <p:spPr bwMode="auto">
          <a:xfrm>
            <a:off x="657089" y="2605711"/>
            <a:ext cx="1970695"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arches</a:t>
            </a:r>
            <a:endParaRPr lang="es-ES" b="1" dirty="0">
              <a:solidFill>
                <a:schemeClr val="tx1">
                  <a:lumMod val="75000"/>
                  <a:lumOff val="25000"/>
                </a:schemeClr>
              </a:solidFill>
              <a:latin typeface="+mj-lt"/>
            </a:endParaRPr>
          </a:p>
        </p:txBody>
      </p:sp>
      <p:sp>
        <p:nvSpPr>
          <p:cNvPr id="30" name="2 Marcador de contenido"/>
          <p:cNvSpPr txBox="1">
            <a:spLocks/>
          </p:cNvSpPr>
          <p:nvPr/>
        </p:nvSpPr>
        <p:spPr bwMode="auto">
          <a:xfrm>
            <a:off x="3491880" y="2605711"/>
            <a:ext cx="2299332"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err="1" smtClean="0">
                <a:solidFill>
                  <a:schemeClr val="tx1">
                    <a:lumMod val="75000"/>
                    <a:lumOff val="25000"/>
                  </a:schemeClr>
                </a:solidFill>
                <a:latin typeface="+mj-lt"/>
              </a:rPr>
              <a:t>chem-kroon</a:t>
            </a:r>
            <a:endParaRPr lang="es-ES" b="1" dirty="0">
              <a:solidFill>
                <a:schemeClr val="tx1">
                  <a:lumMod val="75000"/>
                  <a:lumOff val="25000"/>
                </a:schemeClr>
              </a:solidFill>
              <a:latin typeface="+mj-lt"/>
            </a:endParaRPr>
          </a:p>
        </p:txBody>
      </p:sp>
      <p:sp>
        <p:nvSpPr>
          <p:cNvPr id="32" name="2 Marcador de contenido"/>
          <p:cNvSpPr txBox="1">
            <a:spLocks/>
          </p:cNvSpPr>
          <p:nvPr/>
        </p:nvSpPr>
        <p:spPr bwMode="auto">
          <a:xfrm>
            <a:off x="6321176" y="2605711"/>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crowd</a:t>
            </a:r>
            <a:endParaRPr lang="es-ES" b="1" dirty="0">
              <a:solidFill>
                <a:schemeClr val="tx1">
                  <a:lumMod val="75000"/>
                  <a:lumOff val="25000"/>
                </a:schemeClr>
              </a:solidFill>
              <a:latin typeface="+mj-lt"/>
            </a:endParaRPr>
          </a:p>
        </p:txBody>
      </p:sp>
      <p:sp>
        <p:nvSpPr>
          <p:cNvPr id="35" name="2 Marcador de contenido"/>
          <p:cNvSpPr txBox="1">
            <a:spLocks/>
          </p:cNvSpPr>
          <p:nvPr/>
        </p:nvSpPr>
        <p:spPr bwMode="auto">
          <a:xfrm>
            <a:off x="441065" y="4683720"/>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diners</a:t>
            </a:r>
            <a:endParaRPr lang="es-ES" b="1" dirty="0">
              <a:solidFill>
                <a:schemeClr val="tx1">
                  <a:lumMod val="75000"/>
                  <a:lumOff val="25000"/>
                </a:schemeClr>
              </a:solidFill>
              <a:latin typeface="+mj-lt"/>
            </a:endParaRPr>
          </a:p>
        </p:txBody>
      </p:sp>
      <p:sp>
        <p:nvSpPr>
          <p:cNvPr id="40" name="2 Marcador de contenido"/>
          <p:cNvSpPr txBox="1">
            <a:spLocks/>
          </p:cNvSpPr>
          <p:nvPr/>
        </p:nvSpPr>
        <p:spPr bwMode="auto">
          <a:xfrm>
            <a:off x="3491879" y="4683720"/>
            <a:ext cx="2299333"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engineering</a:t>
            </a:r>
            <a:endParaRPr lang="es-ES" b="1" dirty="0">
              <a:solidFill>
                <a:schemeClr val="tx1">
                  <a:lumMod val="75000"/>
                  <a:lumOff val="25000"/>
                </a:schemeClr>
              </a:solidFill>
              <a:latin typeface="+mj-lt"/>
            </a:endParaRPr>
          </a:p>
        </p:txBody>
      </p:sp>
      <p:sp>
        <p:nvSpPr>
          <p:cNvPr id="46" name="2 Marcador de contenido"/>
          <p:cNvSpPr txBox="1">
            <a:spLocks/>
          </p:cNvSpPr>
          <p:nvPr/>
        </p:nvSpPr>
        <p:spPr bwMode="auto">
          <a:xfrm>
            <a:off x="6321176" y="4683720"/>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err="1" smtClean="0">
                <a:solidFill>
                  <a:schemeClr val="tx1">
                    <a:lumMod val="75000"/>
                    <a:lumOff val="25000"/>
                  </a:schemeClr>
                </a:solidFill>
                <a:latin typeface="+mj-lt"/>
              </a:rPr>
              <a:t>harkness</a:t>
            </a:r>
            <a:endParaRPr lang="es-ES" b="1" dirty="0">
              <a:solidFill>
                <a:schemeClr val="tx1">
                  <a:lumMod val="75000"/>
                  <a:lumOff val="25000"/>
                </a:schemeClr>
              </a:solidFill>
              <a:latin typeface="+mj-lt"/>
            </a:endParaRPr>
          </a:p>
        </p:txBody>
      </p:sp>
      <p:pic>
        <p:nvPicPr>
          <p:cNvPr id="55" name="图片 54" descr="splash-arches.jpg"/>
          <p:cNvPicPr>
            <a:picLocks noChangeAspect="1"/>
          </p:cNvPicPr>
          <p:nvPr/>
        </p:nvPicPr>
        <p:blipFill>
          <a:blip r:embed="rId2" cstate="print"/>
          <a:stretch>
            <a:fillRect/>
          </a:stretch>
        </p:blipFill>
        <p:spPr>
          <a:xfrm>
            <a:off x="698401" y="1484784"/>
            <a:ext cx="1857375" cy="1028700"/>
          </a:xfrm>
          <a:prstGeom prst="rect">
            <a:avLst/>
          </a:prstGeom>
        </p:spPr>
      </p:pic>
      <p:pic>
        <p:nvPicPr>
          <p:cNvPr id="57" name="图片 56" descr="splash-chem-kroon_3.jpg"/>
          <p:cNvPicPr>
            <a:picLocks noChangeAspect="1"/>
          </p:cNvPicPr>
          <p:nvPr/>
        </p:nvPicPr>
        <p:blipFill>
          <a:blip r:embed="rId3" cstate="print"/>
          <a:stretch>
            <a:fillRect/>
          </a:stretch>
        </p:blipFill>
        <p:spPr>
          <a:xfrm>
            <a:off x="3707904" y="1484784"/>
            <a:ext cx="1857375" cy="1028700"/>
          </a:xfrm>
          <a:prstGeom prst="rect">
            <a:avLst/>
          </a:prstGeom>
        </p:spPr>
      </p:pic>
      <p:pic>
        <p:nvPicPr>
          <p:cNvPr id="59" name="图片 58" descr="splash-crowd_0.jpg"/>
          <p:cNvPicPr>
            <a:picLocks noChangeAspect="1"/>
          </p:cNvPicPr>
          <p:nvPr/>
        </p:nvPicPr>
        <p:blipFill>
          <a:blip r:embed="rId4" cstate="print"/>
          <a:stretch>
            <a:fillRect/>
          </a:stretch>
        </p:blipFill>
        <p:spPr>
          <a:xfrm>
            <a:off x="6588224" y="1484784"/>
            <a:ext cx="1857375" cy="1028700"/>
          </a:xfrm>
          <a:prstGeom prst="rect">
            <a:avLst/>
          </a:prstGeom>
        </p:spPr>
      </p:pic>
      <p:pic>
        <p:nvPicPr>
          <p:cNvPr id="61" name="图片 60" descr="splash-diners_0.jpg"/>
          <p:cNvPicPr>
            <a:picLocks noChangeAspect="1"/>
          </p:cNvPicPr>
          <p:nvPr/>
        </p:nvPicPr>
        <p:blipFill>
          <a:blip r:embed="rId5" cstate="print"/>
          <a:stretch>
            <a:fillRect/>
          </a:stretch>
        </p:blipFill>
        <p:spPr>
          <a:xfrm>
            <a:off x="683568" y="3573016"/>
            <a:ext cx="1857375" cy="1028700"/>
          </a:xfrm>
          <a:prstGeom prst="rect">
            <a:avLst/>
          </a:prstGeom>
        </p:spPr>
      </p:pic>
      <p:pic>
        <p:nvPicPr>
          <p:cNvPr id="67" name="图片 66" descr="splash-engineering.jpg"/>
          <p:cNvPicPr>
            <a:picLocks noChangeAspect="1"/>
          </p:cNvPicPr>
          <p:nvPr/>
        </p:nvPicPr>
        <p:blipFill>
          <a:blip r:embed="rId6" cstate="print"/>
          <a:stretch>
            <a:fillRect/>
          </a:stretch>
        </p:blipFill>
        <p:spPr>
          <a:xfrm>
            <a:off x="3707904" y="3573016"/>
            <a:ext cx="1857375" cy="1028700"/>
          </a:xfrm>
          <a:prstGeom prst="rect">
            <a:avLst/>
          </a:prstGeom>
        </p:spPr>
      </p:pic>
      <p:pic>
        <p:nvPicPr>
          <p:cNvPr id="72" name="图片 71" descr="splash-harkness_0.jpg"/>
          <p:cNvPicPr>
            <a:picLocks noChangeAspect="1"/>
          </p:cNvPicPr>
          <p:nvPr/>
        </p:nvPicPr>
        <p:blipFill>
          <a:blip r:embed="rId7" cstate="print"/>
          <a:stretch>
            <a:fillRect/>
          </a:stretch>
        </p:blipFill>
        <p:spPr>
          <a:xfrm>
            <a:off x="6588224" y="3573016"/>
            <a:ext cx="1857375" cy="1028700"/>
          </a:xfrm>
          <a:prstGeom prst="rect">
            <a:avLst/>
          </a:prstGeom>
        </p:spPr>
      </p:pic>
      <p:pic>
        <p:nvPicPr>
          <p:cNvPr id="73" name="图片 72" descr="splash-harkness_0.jpg"/>
          <p:cNvPicPr>
            <a:picLocks noChangeAspect="1"/>
          </p:cNvPicPr>
          <p:nvPr/>
        </p:nvPicPr>
        <p:blipFill>
          <a:blip r:embed="rId8" cstate="print"/>
          <a:stretch>
            <a:fillRect/>
          </a:stretch>
        </p:blipFill>
        <p:spPr>
          <a:xfrm>
            <a:off x="395536" y="1104106"/>
            <a:ext cx="8358188" cy="4629150"/>
          </a:xfrm>
          <a:prstGeom prst="rect">
            <a:avLst/>
          </a:prstGeom>
        </p:spPr>
      </p:pic>
      <p:pic>
        <p:nvPicPr>
          <p:cNvPr id="71" name="图片 70" descr="splash-engineering.jpg"/>
          <p:cNvPicPr>
            <a:picLocks noChangeAspect="1"/>
          </p:cNvPicPr>
          <p:nvPr/>
        </p:nvPicPr>
        <p:blipFill>
          <a:blip r:embed="rId9" cstate="print"/>
          <a:stretch>
            <a:fillRect/>
          </a:stretch>
        </p:blipFill>
        <p:spPr>
          <a:xfrm>
            <a:off x="395536" y="1124744"/>
            <a:ext cx="8358188" cy="4629150"/>
          </a:xfrm>
          <a:prstGeom prst="rect">
            <a:avLst/>
          </a:prstGeom>
        </p:spPr>
      </p:pic>
      <p:pic>
        <p:nvPicPr>
          <p:cNvPr id="66" name="图片 65" descr="splash-diners_0.jpg"/>
          <p:cNvPicPr>
            <a:picLocks noChangeAspect="1"/>
          </p:cNvPicPr>
          <p:nvPr/>
        </p:nvPicPr>
        <p:blipFill>
          <a:blip r:embed="rId10" cstate="print"/>
          <a:stretch>
            <a:fillRect/>
          </a:stretch>
        </p:blipFill>
        <p:spPr>
          <a:xfrm>
            <a:off x="395536" y="1124744"/>
            <a:ext cx="8358188" cy="4629150"/>
          </a:xfrm>
          <a:prstGeom prst="rect">
            <a:avLst/>
          </a:prstGeom>
        </p:spPr>
      </p:pic>
      <p:pic>
        <p:nvPicPr>
          <p:cNvPr id="60" name="图片 59" descr="splash-crowd_0.jpg"/>
          <p:cNvPicPr>
            <a:picLocks noChangeAspect="1"/>
          </p:cNvPicPr>
          <p:nvPr/>
        </p:nvPicPr>
        <p:blipFill>
          <a:blip r:embed="rId11" cstate="print"/>
          <a:stretch>
            <a:fillRect/>
          </a:stretch>
        </p:blipFill>
        <p:spPr>
          <a:xfrm>
            <a:off x="395536" y="1124744"/>
            <a:ext cx="8358188" cy="4629150"/>
          </a:xfrm>
          <a:prstGeom prst="rect">
            <a:avLst/>
          </a:prstGeom>
        </p:spPr>
      </p:pic>
      <p:pic>
        <p:nvPicPr>
          <p:cNvPr id="58" name="图片 57" descr="splash-chem-kroon_3.jpg"/>
          <p:cNvPicPr>
            <a:picLocks noChangeAspect="1"/>
          </p:cNvPicPr>
          <p:nvPr/>
        </p:nvPicPr>
        <p:blipFill>
          <a:blip r:embed="rId12" cstate="print"/>
          <a:stretch>
            <a:fillRect/>
          </a:stretch>
        </p:blipFill>
        <p:spPr>
          <a:xfrm>
            <a:off x="395536" y="1124744"/>
            <a:ext cx="8358188" cy="4629150"/>
          </a:xfrm>
          <a:prstGeom prst="rect">
            <a:avLst/>
          </a:prstGeom>
        </p:spPr>
      </p:pic>
      <p:pic>
        <p:nvPicPr>
          <p:cNvPr id="56" name="图片 55" descr="splash-arches.jpg"/>
          <p:cNvPicPr>
            <a:picLocks noChangeAspect="1"/>
          </p:cNvPicPr>
          <p:nvPr/>
        </p:nvPicPr>
        <p:blipFill>
          <a:blip r:embed="rId13" cstate="print"/>
          <a:stretch>
            <a:fillRect/>
          </a:stretch>
        </p:blipFill>
        <p:spPr>
          <a:xfrm>
            <a:off x="395536" y="1124744"/>
            <a:ext cx="8358188" cy="4629150"/>
          </a:xfrm>
          <a:prstGeom prst="rect">
            <a:avLst/>
          </a:prstGeom>
        </p:spPr>
      </p:pic>
      <p:sp>
        <p:nvSpPr>
          <p:cNvPr id="7" name="1 Título"/>
          <p:cNvSpPr txBox="1">
            <a:spLocks/>
          </p:cNvSpPr>
          <p:nvPr/>
        </p:nvSpPr>
        <p:spPr>
          <a:xfrm>
            <a:off x="539552" y="357442"/>
            <a:ext cx="496500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LIFE IN </a:t>
            </a:r>
            <a:r>
              <a:rPr lang="es-HN" sz="4800" b="1" dirty="0" smtClean="0">
                <a:solidFill>
                  <a:srgbClr val="C00000"/>
                </a:solidFill>
              </a:rPr>
              <a:t>YALE</a:t>
            </a:r>
          </a:p>
        </p:txBody>
      </p:sp>
      <p:sp>
        <p:nvSpPr>
          <p:cNvPr id="68" name="67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9</a:t>
            </a:r>
            <a:endParaRPr lang="es-ES" b="1" dirty="0"/>
          </a:p>
        </p:txBody>
      </p:sp>
      <p:pic>
        <p:nvPicPr>
          <p:cNvPr id="69" name="Imagen 5" descr="C:\Users\Design\Documents\Edu\Product Launch\shadown.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70" name="Imagen 5" descr="C:\Users\Design\Documents\Edu\Product Launch\shadown.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4" name="43 Imagen">
            <a:hlinkClick r:id="" action="ppaction://hlinkshowjump?jump=nextslide"/>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5" name="44 Imagen">
            <a:hlinkClick r:id="" action="ppaction://hlinkshowjump?jump=previousslide"/>
          </p:cNvPr>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grpSp>
        <p:nvGrpSpPr>
          <p:cNvPr id="47" name="36 Grupo"/>
          <p:cNvGrpSpPr/>
          <p:nvPr/>
        </p:nvGrpSpPr>
        <p:grpSpPr>
          <a:xfrm>
            <a:off x="251520" y="6233909"/>
            <a:ext cx="2016224" cy="507459"/>
            <a:chOff x="251520" y="6233909"/>
            <a:chExt cx="2016224" cy="507459"/>
          </a:xfrm>
        </p:grpSpPr>
        <p:sp>
          <p:nvSpPr>
            <p:cNvPr id="4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53"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5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sp>
        <p:nvSpPr>
          <p:cNvPr id="31" name="TextBox 30">
            <a:hlinkClick r:id="rId16" action="ppaction://hlinkfile"/>
          </p:cNvPr>
          <p:cNvSpPr txBox="1"/>
          <p:nvPr/>
        </p:nvSpPr>
        <p:spPr>
          <a:xfrm>
            <a:off x="6084168" y="683404"/>
            <a:ext cx="2664296" cy="369332"/>
          </a:xfrm>
          <a:prstGeom prst="rect">
            <a:avLst/>
          </a:prstGeom>
          <a:noFill/>
        </p:spPr>
        <p:txBody>
          <a:bodyPr wrap="square" rtlCol="0">
            <a:spAutoFit/>
          </a:bodyPr>
          <a:lstStyle/>
          <a:p>
            <a:pPr algn="r"/>
            <a:r>
              <a:rPr lang="en-US" altLang="zh-CN" dirty="0" smtClean="0"/>
              <a:t>Campus Map</a:t>
            </a:r>
            <a:endParaRPr lang="zh-CN" altLang="en-US" dirty="0"/>
          </a:p>
        </p:txBody>
      </p:sp>
    </p:spTree>
    <p:extLst>
      <p:ext uri="{BB962C8B-B14F-4D97-AF65-F5344CB8AC3E}">
        <p14:creationId xmlns="" xmlns:p14="http://schemas.microsoft.com/office/powerpoint/2010/main" val="38736833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anim calcmode="lin" valueType="num">
                                      <p:cBhvr>
                                        <p:cTn id="16" dur="500" fill="hold"/>
                                        <p:tgtEl>
                                          <p:spTgt spid="55"/>
                                        </p:tgtEl>
                                        <p:attrNameLst>
                                          <p:attrName>ppt_x</p:attrName>
                                        </p:attrNameLst>
                                      </p:cBhvr>
                                      <p:tavLst>
                                        <p:tav tm="0">
                                          <p:val>
                                            <p:strVal val="#ppt_x"/>
                                          </p:val>
                                        </p:tav>
                                        <p:tav tm="100000">
                                          <p:val>
                                            <p:strVal val="#ppt_x"/>
                                          </p:val>
                                        </p:tav>
                                      </p:tavLst>
                                    </p:anim>
                                    <p:anim calcmode="lin" valueType="num">
                                      <p:cBhvr>
                                        <p:cTn id="17" dur="500" fill="hold"/>
                                        <p:tgtEl>
                                          <p:spTgt spid="5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anim calcmode="lin" valueType="num">
                                      <p:cBhvr>
                                        <p:cTn id="21" dur="500" fill="hold"/>
                                        <p:tgtEl>
                                          <p:spTgt spid="41"/>
                                        </p:tgtEl>
                                        <p:attrNameLst>
                                          <p:attrName>ppt_x</p:attrName>
                                        </p:attrNameLst>
                                      </p:cBhvr>
                                      <p:tavLst>
                                        <p:tav tm="0">
                                          <p:val>
                                            <p:strVal val="#ppt_x"/>
                                          </p:val>
                                        </p:tav>
                                        <p:tav tm="100000">
                                          <p:val>
                                            <p:strVal val="#ppt_x"/>
                                          </p:val>
                                        </p:tav>
                                      </p:tavLst>
                                    </p:anim>
                                    <p:anim calcmode="lin" valueType="num">
                                      <p:cBhvr>
                                        <p:cTn id="22" dur="500" fill="hold"/>
                                        <p:tgtEl>
                                          <p:spTgt spid="41"/>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anim calcmode="lin" valueType="num">
                                      <p:cBhvr>
                                        <p:cTn id="38" dur="500" fill="hold"/>
                                        <p:tgtEl>
                                          <p:spTgt spid="59"/>
                                        </p:tgtEl>
                                        <p:attrNameLst>
                                          <p:attrName>ppt_x</p:attrName>
                                        </p:attrNameLst>
                                      </p:cBhvr>
                                      <p:tavLst>
                                        <p:tav tm="0">
                                          <p:val>
                                            <p:strVal val="#ppt_x"/>
                                          </p:val>
                                        </p:tav>
                                        <p:tav tm="100000">
                                          <p:val>
                                            <p:strVal val="#ppt_x"/>
                                          </p:val>
                                        </p:tav>
                                      </p:tavLst>
                                    </p:anim>
                                    <p:anim calcmode="lin" valueType="num">
                                      <p:cBhvr>
                                        <p:cTn id="39" dur="500" fill="hold"/>
                                        <p:tgtEl>
                                          <p:spTgt spid="5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anim calcmode="lin" valueType="num">
                                      <p:cBhvr>
                                        <p:cTn id="43" dur="500" fill="hold"/>
                                        <p:tgtEl>
                                          <p:spTgt spid="32"/>
                                        </p:tgtEl>
                                        <p:attrNameLst>
                                          <p:attrName>ppt_x</p:attrName>
                                        </p:attrNameLst>
                                      </p:cBhvr>
                                      <p:tavLst>
                                        <p:tav tm="0">
                                          <p:val>
                                            <p:strVal val="#ppt_x"/>
                                          </p:val>
                                        </p:tav>
                                        <p:tav tm="100000">
                                          <p:val>
                                            <p:strVal val="#ppt_x"/>
                                          </p:val>
                                        </p:tav>
                                      </p:tavLst>
                                    </p:anim>
                                    <p:anim calcmode="lin" valueType="num">
                                      <p:cBhvr>
                                        <p:cTn id="44" dur="500" fill="hold"/>
                                        <p:tgtEl>
                                          <p:spTgt spid="32"/>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anim calcmode="lin" valueType="num">
                                      <p:cBhvr>
                                        <p:cTn id="49" dur="500" fill="hold"/>
                                        <p:tgtEl>
                                          <p:spTgt spid="61"/>
                                        </p:tgtEl>
                                        <p:attrNameLst>
                                          <p:attrName>ppt_x</p:attrName>
                                        </p:attrNameLst>
                                      </p:cBhvr>
                                      <p:tavLst>
                                        <p:tav tm="0">
                                          <p:val>
                                            <p:strVal val="#ppt_x"/>
                                          </p:val>
                                        </p:tav>
                                        <p:tav tm="100000">
                                          <p:val>
                                            <p:strVal val="#ppt_x"/>
                                          </p:val>
                                        </p:tav>
                                      </p:tavLst>
                                    </p:anim>
                                    <p:anim calcmode="lin" valueType="num">
                                      <p:cBhvr>
                                        <p:cTn id="50" dur="500" fill="hold"/>
                                        <p:tgtEl>
                                          <p:spTgt spid="6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anim calcmode="lin" valueType="num">
                                      <p:cBhvr>
                                        <p:cTn id="54" dur="500" fill="hold"/>
                                        <p:tgtEl>
                                          <p:spTgt spid="35"/>
                                        </p:tgtEl>
                                        <p:attrNameLst>
                                          <p:attrName>ppt_x</p:attrName>
                                        </p:attrNameLst>
                                      </p:cBhvr>
                                      <p:tavLst>
                                        <p:tav tm="0">
                                          <p:val>
                                            <p:strVal val="#ppt_x"/>
                                          </p:val>
                                        </p:tav>
                                        <p:tav tm="100000">
                                          <p:val>
                                            <p:strVal val="#ppt_x"/>
                                          </p:val>
                                        </p:tav>
                                      </p:tavLst>
                                    </p:anim>
                                    <p:anim calcmode="lin" valueType="num">
                                      <p:cBhvr>
                                        <p:cTn id="55" dur="500" fill="hold"/>
                                        <p:tgtEl>
                                          <p:spTgt spid="3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42" presetClass="entr" presetSubtype="0" fill="hold" nodeType="after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
                                        <p:tgtEl>
                                          <p:spTgt spid="67"/>
                                        </p:tgtEl>
                                      </p:cBhvr>
                                    </p:animEffect>
                                    <p:anim calcmode="lin" valueType="num">
                                      <p:cBhvr>
                                        <p:cTn id="60" dur="500" fill="hold"/>
                                        <p:tgtEl>
                                          <p:spTgt spid="67"/>
                                        </p:tgtEl>
                                        <p:attrNameLst>
                                          <p:attrName>ppt_x</p:attrName>
                                        </p:attrNameLst>
                                      </p:cBhvr>
                                      <p:tavLst>
                                        <p:tav tm="0">
                                          <p:val>
                                            <p:strVal val="#ppt_x"/>
                                          </p:val>
                                        </p:tav>
                                        <p:tav tm="100000">
                                          <p:val>
                                            <p:strVal val="#ppt_x"/>
                                          </p:val>
                                        </p:tav>
                                      </p:tavLst>
                                    </p:anim>
                                    <p:anim calcmode="lin" valueType="num">
                                      <p:cBhvr>
                                        <p:cTn id="61" dur="500" fill="hold"/>
                                        <p:tgtEl>
                                          <p:spTgt spid="6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anim calcmode="lin" valueType="num">
                                      <p:cBhvr>
                                        <p:cTn id="65" dur="500" fill="hold"/>
                                        <p:tgtEl>
                                          <p:spTgt spid="40"/>
                                        </p:tgtEl>
                                        <p:attrNameLst>
                                          <p:attrName>ppt_x</p:attrName>
                                        </p:attrNameLst>
                                      </p:cBhvr>
                                      <p:tavLst>
                                        <p:tav tm="0">
                                          <p:val>
                                            <p:strVal val="#ppt_x"/>
                                          </p:val>
                                        </p:tav>
                                        <p:tav tm="100000">
                                          <p:val>
                                            <p:strVal val="#ppt_x"/>
                                          </p:val>
                                        </p:tav>
                                      </p:tavLst>
                                    </p:anim>
                                    <p:anim calcmode="lin" valueType="num">
                                      <p:cBhvr>
                                        <p:cTn id="66" dur="5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42" presetClass="entr" presetSubtype="0" fill="hold" nodeType="after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500"/>
                                        <p:tgtEl>
                                          <p:spTgt spid="72"/>
                                        </p:tgtEl>
                                      </p:cBhvr>
                                    </p:animEffect>
                                    <p:anim calcmode="lin" valueType="num">
                                      <p:cBhvr>
                                        <p:cTn id="71" dur="500" fill="hold"/>
                                        <p:tgtEl>
                                          <p:spTgt spid="72"/>
                                        </p:tgtEl>
                                        <p:attrNameLst>
                                          <p:attrName>ppt_x</p:attrName>
                                        </p:attrNameLst>
                                      </p:cBhvr>
                                      <p:tavLst>
                                        <p:tav tm="0">
                                          <p:val>
                                            <p:strVal val="#ppt_x"/>
                                          </p:val>
                                        </p:tav>
                                        <p:tav tm="100000">
                                          <p:val>
                                            <p:strVal val="#ppt_x"/>
                                          </p:val>
                                        </p:tav>
                                      </p:tavLst>
                                    </p:anim>
                                    <p:anim calcmode="lin" valueType="num">
                                      <p:cBhvr>
                                        <p:cTn id="72" dur="500" fill="hold"/>
                                        <p:tgtEl>
                                          <p:spTgt spid="7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anim calcmode="lin" valueType="num">
                                      <p:cBhvr>
                                        <p:cTn id="76" dur="500" fill="hold"/>
                                        <p:tgtEl>
                                          <p:spTgt spid="46"/>
                                        </p:tgtEl>
                                        <p:attrNameLst>
                                          <p:attrName>ppt_x</p:attrName>
                                        </p:attrNameLst>
                                      </p:cBhvr>
                                      <p:tavLst>
                                        <p:tav tm="0">
                                          <p:val>
                                            <p:strVal val="#ppt_x"/>
                                          </p:val>
                                        </p:tav>
                                        <p:tav tm="100000">
                                          <p:val>
                                            <p:strVal val="#ppt_x"/>
                                          </p:val>
                                        </p:tav>
                                      </p:tavLst>
                                    </p:anim>
                                    <p:anim calcmode="lin" valueType="num">
                                      <p:cBhvr>
                                        <p:cTn id="77"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78" restart="whenNotActive" fill="hold" evtFilter="cancelBubble" nodeType="interactiveSeq">
                <p:stCondLst>
                  <p:cond evt="onClick" delay="0">
                    <p:tgtEl>
                      <p:spTgt spid="55"/>
                    </p:tgtEl>
                  </p:cond>
                </p:stCondLst>
                <p:endSync evt="end" delay="0">
                  <p:rtn val="all"/>
                </p:endSync>
                <p:childTnLst>
                  <p:par>
                    <p:cTn id="79" fill="hold">
                      <p:stCondLst>
                        <p:cond delay="0"/>
                      </p:stCondLst>
                      <p:childTnLst>
                        <p:par>
                          <p:cTn id="80" fill="hold">
                            <p:stCondLst>
                              <p:cond delay="0"/>
                            </p:stCondLst>
                            <p:childTnLst>
                              <p:par>
                                <p:cTn id="81" presetID="23" presetClass="entr" presetSubtype="16" fill="hold" nodeType="clickEffect">
                                  <p:stCondLst>
                                    <p:cond delay="0"/>
                                  </p:stCondLst>
                                  <p:childTnLst>
                                    <p:set>
                                      <p:cBhvr>
                                        <p:cTn id="82" dur="1" fill="hold">
                                          <p:stCondLst>
                                            <p:cond delay="0"/>
                                          </p:stCondLst>
                                        </p:cTn>
                                        <p:tgtEl>
                                          <p:spTgt spid="56"/>
                                        </p:tgtEl>
                                        <p:attrNameLst>
                                          <p:attrName>style.visibility</p:attrName>
                                        </p:attrNameLst>
                                      </p:cBhvr>
                                      <p:to>
                                        <p:strVal val="visible"/>
                                      </p:to>
                                    </p:set>
                                    <p:anim calcmode="lin" valueType="num">
                                      <p:cBhvr>
                                        <p:cTn id="83" dur="500" fill="hold"/>
                                        <p:tgtEl>
                                          <p:spTgt spid="56"/>
                                        </p:tgtEl>
                                        <p:attrNameLst>
                                          <p:attrName>ppt_w</p:attrName>
                                        </p:attrNameLst>
                                      </p:cBhvr>
                                      <p:tavLst>
                                        <p:tav tm="0">
                                          <p:val>
                                            <p:fltVal val="0"/>
                                          </p:val>
                                        </p:tav>
                                        <p:tav tm="100000">
                                          <p:val>
                                            <p:strVal val="#ppt_w"/>
                                          </p:val>
                                        </p:tav>
                                      </p:tavLst>
                                    </p:anim>
                                    <p:anim calcmode="lin" valueType="num">
                                      <p:cBhvr>
                                        <p:cTn id="84" dur="500" fill="hold"/>
                                        <p:tgtEl>
                                          <p:spTgt spid="5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5"/>
                  </p:tgtEl>
                </p:cond>
              </p:nextCondLst>
            </p:seq>
            <p:seq concurrent="1" nextAc="seek">
              <p:cTn id="85" restart="whenNotActive" fill="hold" evtFilter="cancelBubble" nodeType="interactiveSeq">
                <p:stCondLst>
                  <p:cond evt="onClick" delay="0">
                    <p:tgtEl>
                      <p:spTgt spid="56"/>
                    </p:tgtEl>
                  </p:cond>
                </p:stCondLst>
                <p:endSync evt="end" delay="0">
                  <p:rtn val="all"/>
                </p:endSync>
                <p:childTnLst>
                  <p:par>
                    <p:cTn id="86" fill="hold">
                      <p:stCondLst>
                        <p:cond delay="0"/>
                      </p:stCondLst>
                      <p:childTnLst>
                        <p:par>
                          <p:cTn id="87" fill="hold">
                            <p:stCondLst>
                              <p:cond delay="0"/>
                            </p:stCondLst>
                            <p:childTnLst>
                              <p:par>
                                <p:cTn id="88" presetID="23" presetClass="exit" presetSubtype="32" fill="hold" nodeType="clickEffect">
                                  <p:stCondLst>
                                    <p:cond delay="0"/>
                                  </p:stCondLst>
                                  <p:childTnLst>
                                    <p:anim calcmode="lin" valueType="num">
                                      <p:cBhvr>
                                        <p:cTn id="89" dur="500"/>
                                        <p:tgtEl>
                                          <p:spTgt spid="56"/>
                                        </p:tgtEl>
                                        <p:attrNameLst>
                                          <p:attrName>ppt_w</p:attrName>
                                        </p:attrNameLst>
                                      </p:cBhvr>
                                      <p:tavLst>
                                        <p:tav tm="0">
                                          <p:val>
                                            <p:strVal val="ppt_w"/>
                                          </p:val>
                                        </p:tav>
                                        <p:tav tm="100000">
                                          <p:val>
                                            <p:fltVal val="0"/>
                                          </p:val>
                                        </p:tav>
                                      </p:tavLst>
                                    </p:anim>
                                    <p:anim calcmode="lin" valueType="num">
                                      <p:cBhvr>
                                        <p:cTn id="90" dur="500"/>
                                        <p:tgtEl>
                                          <p:spTgt spid="56"/>
                                        </p:tgtEl>
                                        <p:attrNameLst>
                                          <p:attrName>ppt_h</p:attrName>
                                        </p:attrNameLst>
                                      </p:cBhvr>
                                      <p:tavLst>
                                        <p:tav tm="0">
                                          <p:val>
                                            <p:strVal val="ppt_h"/>
                                          </p:val>
                                        </p:tav>
                                        <p:tav tm="100000">
                                          <p:val>
                                            <p:fltVal val="0"/>
                                          </p:val>
                                        </p:tav>
                                      </p:tavLst>
                                    </p:anim>
                                    <p:set>
                                      <p:cBhvr>
                                        <p:cTn id="9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92" restart="whenNotActive" fill="hold" evtFilter="cancelBubble" nodeType="interactiveSeq">
                <p:stCondLst>
                  <p:cond evt="onClick" delay="0">
                    <p:tgtEl>
                      <p:spTgt spid="57"/>
                    </p:tgtEl>
                  </p:cond>
                </p:stCondLst>
                <p:endSync evt="end" delay="0">
                  <p:rtn val="all"/>
                </p:endSync>
                <p:childTnLst>
                  <p:par>
                    <p:cTn id="93" fill="hold">
                      <p:stCondLst>
                        <p:cond delay="0"/>
                      </p:stCondLst>
                      <p:childTnLst>
                        <p:par>
                          <p:cTn id="94" fill="hold">
                            <p:stCondLst>
                              <p:cond delay="0"/>
                            </p:stCondLst>
                            <p:childTnLst>
                              <p:par>
                                <p:cTn id="95" presetID="23" presetClass="entr" presetSubtype="16" fill="hold" nodeType="click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500" fill="hold"/>
                                        <p:tgtEl>
                                          <p:spTgt spid="58"/>
                                        </p:tgtEl>
                                        <p:attrNameLst>
                                          <p:attrName>ppt_w</p:attrName>
                                        </p:attrNameLst>
                                      </p:cBhvr>
                                      <p:tavLst>
                                        <p:tav tm="0">
                                          <p:val>
                                            <p:fltVal val="0"/>
                                          </p:val>
                                        </p:tav>
                                        <p:tav tm="100000">
                                          <p:val>
                                            <p:strVal val="#ppt_w"/>
                                          </p:val>
                                        </p:tav>
                                      </p:tavLst>
                                    </p:anim>
                                    <p:anim calcmode="lin" valueType="num">
                                      <p:cBhvr>
                                        <p:cTn id="98"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7"/>
                  </p:tgtEl>
                </p:cond>
              </p:nextCondLst>
            </p:seq>
            <p:seq concurrent="1" nextAc="seek">
              <p:cTn id="99" restart="whenNotActive" fill="hold" evtFilter="cancelBubble" nodeType="interactiveSeq">
                <p:stCondLst>
                  <p:cond evt="onClick" delay="0">
                    <p:tgtEl>
                      <p:spTgt spid="58"/>
                    </p:tgtEl>
                  </p:cond>
                </p:stCondLst>
                <p:endSync evt="end" delay="0">
                  <p:rtn val="all"/>
                </p:endSync>
                <p:childTnLst>
                  <p:par>
                    <p:cTn id="100" fill="hold">
                      <p:stCondLst>
                        <p:cond delay="0"/>
                      </p:stCondLst>
                      <p:childTnLst>
                        <p:par>
                          <p:cTn id="101" fill="hold">
                            <p:stCondLst>
                              <p:cond delay="0"/>
                            </p:stCondLst>
                            <p:childTnLst>
                              <p:par>
                                <p:cTn id="102" presetID="23" presetClass="exit" presetSubtype="32" fill="hold" nodeType="clickEffect">
                                  <p:stCondLst>
                                    <p:cond delay="0"/>
                                  </p:stCondLst>
                                  <p:childTnLst>
                                    <p:anim calcmode="lin" valueType="num">
                                      <p:cBhvr>
                                        <p:cTn id="103" dur="500"/>
                                        <p:tgtEl>
                                          <p:spTgt spid="58"/>
                                        </p:tgtEl>
                                        <p:attrNameLst>
                                          <p:attrName>ppt_w</p:attrName>
                                        </p:attrNameLst>
                                      </p:cBhvr>
                                      <p:tavLst>
                                        <p:tav tm="0">
                                          <p:val>
                                            <p:strVal val="ppt_w"/>
                                          </p:val>
                                        </p:tav>
                                        <p:tav tm="100000">
                                          <p:val>
                                            <p:fltVal val="0"/>
                                          </p:val>
                                        </p:tav>
                                      </p:tavLst>
                                    </p:anim>
                                    <p:anim calcmode="lin" valueType="num">
                                      <p:cBhvr>
                                        <p:cTn id="104" dur="500"/>
                                        <p:tgtEl>
                                          <p:spTgt spid="58"/>
                                        </p:tgtEl>
                                        <p:attrNameLst>
                                          <p:attrName>ppt_h</p:attrName>
                                        </p:attrNameLst>
                                      </p:cBhvr>
                                      <p:tavLst>
                                        <p:tav tm="0">
                                          <p:val>
                                            <p:strVal val="ppt_h"/>
                                          </p:val>
                                        </p:tav>
                                        <p:tav tm="100000">
                                          <p:val>
                                            <p:fltVal val="0"/>
                                          </p:val>
                                        </p:tav>
                                      </p:tavLst>
                                    </p:anim>
                                    <p:set>
                                      <p:cBhvr>
                                        <p:cTn id="105"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06" restart="whenNotActive" fill="hold" evtFilter="cancelBubble" nodeType="interactiveSeq">
                <p:stCondLst>
                  <p:cond evt="onClick" delay="0">
                    <p:tgtEl>
                      <p:spTgt spid="59"/>
                    </p:tgtEl>
                  </p:cond>
                </p:stCondLst>
                <p:endSync evt="end" delay="0">
                  <p:rtn val="all"/>
                </p:endSync>
                <p:childTnLst>
                  <p:par>
                    <p:cTn id="107" fill="hold">
                      <p:stCondLst>
                        <p:cond delay="0"/>
                      </p:stCondLst>
                      <p:childTnLst>
                        <p:par>
                          <p:cTn id="108" fill="hold">
                            <p:stCondLst>
                              <p:cond delay="0"/>
                            </p:stCondLst>
                            <p:childTnLst>
                              <p:par>
                                <p:cTn id="109" presetID="23" presetClass="entr" presetSubtype="16" fill="hold" nodeType="click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500" fill="hold"/>
                                        <p:tgtEl>
                                          <p:spTgt spid="60"/>
                                        </p:tgtEl>
                                        <p:attrNameLst>
                                          <p:attrName>ppt_w</p:attrName>
                                        </p:attrNameLst>
                                      </p:cBhvr>
                                      <p:tavLst>
                                        <p:tav tm="0">
                                          <p:val>
                                            <p:fltVal val="0"/>
                                          </p:val>
                                        </p:tav>
                                        <p:tav tm="100000">
                                          <p:val>
                                            <p:strVal val="#ppt_w"/>
                                          </p:val>
                                        </p:tav>
                                      </p:tavLst>
                                    </p:anim>
                                    <p:anim calcmode="lin" valueType="num">
                                      <p:cBhvr>
                                        <p:cTn id="112" dur="500" fill="hold"/>
                                        <p:tgtEl>
                                          <p:spTgt spid="6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9"/>
                  </p:tgtEl>
                </p:cond>
              </p:nextCondLst>
            </p:seq>
            <p:seq concurrent="1" nextAc="seek">
              <p:cTn id="113" restart="whenNotActive" fill="hold" evtFilter="cancelBubble" nodeType="interactiveSeq">
                <p:stCondLst>
                  <p:cond evt="onClick" delay="0">
                    <p:tgtEl>
                      <p:spTgt spid="60"/>
                    </p:tgtEl>
                  </p:cond>
                </p:stCondLst>
                <p:endSync evt="end" delay="0">
                  <p:rtn val="all"/>
                </p:endSync>
                <p:childTnLst>
                  <p:par>
                    <p:cTn id="114" fill="hold">
                      <p:stCondLst>
                        <p:cond delay="0"/>
                      </p:stCondLst>
                      <p:childTnLst>
                        <p:par>
                          <p:cTn id="115" fill="hold">
                            <p:stCondLst>
                              <p:cond delay="0"/>
                            </p:stCondLst>
                            <p:childTnLst>
                              <p:par>
                                <p:cTn id="116" presetID="23" presetClass="exit" presetSubtype="32" fill="hold" nodeType="clickEffect">
                                  <p:stCondLst>
                                    <p:cond delay="0"/>
                                  </p:stCondLst>
                                  <p:childTnLst>
                                    <p:anim calcmode="lin" valueType="num">
                                      <p:cBhvr>
                                        <p:cTn id="117" dur="500"/>
                                        <p:tgtEl>
                                          <p:spTgt spid="60"/>
                                        </p:tgtEl>
                                        <p:attrNameLst>
                                          <p:attrName>ppt_w</p:attrName>
                                        </p:attrNameLst>
                                      </p:cBhvr>
                                      <p:tavLst>
                                        <p:tav tm="0">
                                          <p:val>
                                            <p:strVal val="ppt_w"/>
                                          </p:val>
                                        </p:tav>
                                        <p:tav tm="100000">
                                          <p:val>
                                            <p:fltVal val="0"/>
                                          </p:val>
                                        </p:tav>
                                      </p:tavLst>
                                    </p:anim>
                                    <p:anim calcmode="lin" valueType="num">
                                      <p:cBhvr>
                                        <p:cTn id="118" dur="500"/>
                                        <p:tgtEl>
                                          <p:spTgt spid="60"/>
                                        </p:tgtEl>
                                        <p:attrNameLst>
                                          <p:attrName>ppt_h</p:attrName>
                                        </p:attrNameLst>
                                      </p:cBhvr>
                                      <p:tavLst>
                                        <p:tav tm="0">
                                          <p:val>
                                            <p:strVal val="ppt_h"/>
                                          </p:val>
                                        </p:tav>
                                        <p:tav tm="100000">
                                          <p:val>
                                            <p:fltVal val="0"/>
                                          </p:val>
                                        </p:tav>
                                      </p:tavLst>
                                    </p:anim>
                                    <p:set>
                                      <p:cBhvr>
                                        <p:cTn id="119"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20" restart="whenNotActive" fill="hold" evtFilter="cancelBubble" nodeType="interactiveSeq">
                <p:stCondLst>
                  <p:cond evt="onClick" delay="0">
                    <p:tgtEl>
                      <p:spTgt spid="61"/>
                    </p:tgtEl>
                  </p:cond>
                </p:stCondLst>
                <p:endSync evt="end" delay="0">
                  <p:rtn val="all"/>
                </p:endSync>
                <p:childTnLst>
                  <p:par>
                    <p:cTn id="121" fill="hold">
                      <p:stCondLst>
                        <p:cond delay="0"/>
                      </p:stCondLst>
                      <p:childTnLst>
                        <p:par>
                          <p:cTn id="122" fill="hold">
                            <p:stCondLst>
                              <p:cond delay="0"/>
                            </p:stCondLst>
                            <p:childTnLst>
                              <p:par>
                                <p:cTn id="123" presetID="23" presetClass="entr" presetSubtype="16" fill="hold" nodeType="click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1"/>
                  </p:tgtEl>
                </p:cond>
              </p:nextCondLst>
            </p:seq>
            <p:seq concurrent="1" nextAc="seek">
              <p:cTn id="127" restart="whenNotActive" fill="hold" evtFilter="cancelBubble" nodeType="interactiveSeq">
                <p:stCondLst>
                  <p:cond evt="onClick" delay="0">
                    <p:tgtEl>
                      <p:spTgt spid="66"/>
                    </p:tgtEl>
                  </p:cond>
                </p:stCondLst>
                <p:endSync evt="end" delay="0">
                  <p:rtn val="all"/>
                </p:endSync>
                <p:childTnLst>
                  <p:par>
                    <p:cTn id="128" fill="hold">
                      <p:stCondLst>
                        <p:cond delay="0"/>
                      </p:stCondLst>
                      <p:childTnLst>
                        <p:par>
                          <p:cTn id="129" fill="hold">
                            <p:stCondLst>
                              <p:cond delay="0"/>
                            </p:stCondLst>
                            <p:childTnLst>
                              <p:par>
                                <p:cTn id="130" presetID="23" presetClass="exit" presetSubtype="32" fill="hold" nodeType="clickEffect">
                                  <p:stCondLst>
                                    <p:cond delay="0"/>
                                  </p:stCondLst>
                                  <p:childTnLst>
                                    <p:anim calcmode="lin" valueType="num">
                                      <p:cBhvr>
                                        <p:cTn id="131" dur="500"/>
                                        <p:tgtEl>
                                          <p:spTgt spid="66"/>
                                        </p:tgtEl>
                                        <p:attrNameLst>
                                          <p:attrName>ppt_w</p:attrName>
                                        </p:attrNameLst>
                                      </p:cBhvr>
                                      <p:tavLst>
                                        <p:tav tm="0">
                                          <p:val>
                                            <p:strVal val="ppt_w"/>
                                          </p:val>
                                        </p:tav>
                                        <p:tav tm="100000">
                                          <p:val>
                                            <p:fltVal val="0"/>
                                          </p:val>
                                        </p:tav>
                                      </p:tavLst>
                                    </p:anim>
                                    <p:anim calcmode="lin" valueType="num">
                                      <p:cBhvr>
                                        <p:cTn id="132" dur="500"/>
                                        <p:tgtEl>
                                          <p:spTgt spid="66"/>
                                        </p:tgtEl>
                                        <p:attrNameLst>
                                          <p:attrName>ppt_h</p:attrName>
                                        </p:attrNameLst>
                                      </p:cBhvr>
                                      <p:tavLst>
                                        <p:tav tm="0">
                                          <p:val>
                                            <p:strVal val="ppt_h"/>
                                          </p:val>
                                        </p:tav>
                                        <p:tav tm="100000">
                                          <p:val>
                                            <p:fltVal val="0"/>
                                          </p:val>
                                        </p:tav>
                                      </p:tavLst>
                                    </p:anim>
                                    <p:set>
                                      <p:cBhvr>
                                        <p:cTn id="133"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34" restart="whenNotActive" fill="hold" evtFilter="cancelBubble" nodeType="interactiveSeq">
                <p:stCondLst>
                  <p:cond evt="onClick" delay="0">
                    <p:tgtEl>
                      <p:spTgt spid="67"/>
                    </p:tgtEl>
                  </p:cond>
                </p:stCondLst>
                <p:endSync evt="end" delay="0">
                  <p:rtn val="all"/>
                </p:endSync>
                <p:childTnLst>
                  <p:par>
                    <p:cTn id="135" fill="hold">
                      <p:stCondLst>
                        <p:cond delay="0"/>
                      </p:stCondLst>
                      <p:childTnLst>
                        <p:par>
                          <p:cTn id="136" fill="hold">
                            <p:stCondLst>
                              <p:cond delay="0"/>
                            </p:stCondLst>
                            <p:childTnLst>
                              <p:par>
                                <p:cTn id="137" presetID="23" presetClass="entr" presetSubtype="16" fill="hold" nodeType="clickEffect">
                                  <p:stCondLst>
                                    <p:cond delay="0"/>
                                  </p:stCondLst>
                                  <p:childTnLst>
                                    <p:set>
                                      <p:cBhvr>
                                        <p:cTn id="138" dur="1" fill="hold">
                                          <p:stCondLst>
                                            <p:cond delay="0"/>
                                          </p:stCondLst>
                                        </p:cTn>
                                        <p:tgtEl>
                                          <p:spTgt spid="71"/>
                                        </p:tgtEl>
                                        <p:attrNameLst>
                                          <p:attrName>style.visibility</p:attrName>
                                        </p:attrNameLst>
                                      </p:cBhvr>
                                      <p:to>
                                        <p:strVal val="visible"/>
                                      </p:to>
                                    </p:set>
                                    <p:anim calcmode="lin" valueType="num">
                                      <p:cBhvr>
                                        <p:cTn id="139" dur="500" fill="hold"/>
                                        <p:tgtEl>
                                          <p:spTgt spid="71"/>
                                        </p:tgtEl>
                                        <p:attrNameLst>
                                          <p:attrName>ppt_w</p:attrName>
                                        </p:attrNameLst>
                                      </p:cBhvr>
                                      <p:tavLst>
                                        <p:tav tm="0">
                                          <p:val>
                                            <p:fltVal val="0"/>
                                          </p:val>
                                        </p:tav>
                                        <p:tav tm="100000">
                                          <p:val>
                                            <p:strVal val="#ppt_w"/>
                                          </p:val>
                                        </p:tav>
                                      </p:tavLst>
                                    </p:anim>
                                    <p:anim calcmode="lin" valueType="num">
                                      <p:cBhvr>
                                        <p:cTn id="140" dur="500" fill="hold"/>
                                        <p:tgtEl>
                                          <p:spTgt spid="7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7"/>
                  </p:tgtEl>
                </p:cond>
              </p:nextCondLst>
            </p:seq>
            <p:seq concurrent="1" nextAc="seek">
              <p:cTn id="141" restart="whenNotActive" fill="hold" evtFilter="cancelBubble" nodeType="interactiveSeq">
                <p:stCondLst>
                  <p:cond evt="onClick" delay="0">
                    <p:tgtEl>
                      <p:spTgt spid="71"/>
                    </p:tgtEl>
                  </p:cond>
                </p:stCondLst>
                <p:endSync evt="end" delay="0">
                  <p:rtn val="all"/>
                </p:endSync>
                <p:childTnLst>
                  <p:par>
                    <p:cTn id="142" fill="hold">
                      <p:stCondLst>
                        <p:cond delay="0"/>
                      </p:stCondLst>
                      <p:childTnLst>
                        <p:par>
                          <p:cTn id="143" fill="hold">
                            <p:stCondLst>
                              <p:cond delay="0"/>
                            </p:stCondLst>
                            <p:childTnLst>
                              <p:par>
                                <p:cTn id="144" presetID="23" presetClass="exit" presetSubtype="32" fill="hold" nodeType="clickEffect">
                                  <p:stCondLst>
                                    <p:cond delay="0"/>
                                  </p:stCondLst>
                                  <p:childTnLst>
                                    <p:anim calcmode="lin" valueType="num">
                                      <p:cBhvr>
                                        <p:cTn id="145" dur="500"/>
                                        <p:tgtEl>
                                          <p:spTgt spid="71"/>
                                        </p:tgtEl>
                                        <p:attrNameLst>
                                          <p:attrName>ppt_w</p:attrName>
                                        </p:attrNameLst>
                                      </p:cBhvr>
                                      <p:tavLst>
                                        <p:tav tm="0">
                                          <p:val>
                                            <p:strVal val="ppt_w"/>
                                          </p:val>
                                        </p:tav>
                                        <p:tav tm="100000">
                                          <p:val>
                                            <p:fltVal val="0"/>
                                          </p:val>
                                        </p:tav>
                                      </p:tavLst>
                                    </p:anim>
                                    <p:anim calcmode="lin" valueType="num">
                                      <p:cBhvr>
                                        <p:cTn id="146" dur="500"/>
                                        <p:tgtEl>
                                          <p:spTgt spid="71"/>
                                        </p:tgtEl>
                                        <p:attrNameLst>
                                          <p:attrName>ppt_h</p:attrName>
                                        </p:attrNameLst>
                                      </p:cBhvr>
                                      <p:tavLst>
                                        <p:tav tm="0">
                                          <p:val>
                                            <p:strVal val="ppt_h"/>
                                          </p:val>
                                        </p:tav>
                                        <p:tav tm="100000">
                                          <p:val>
                                            <p:fltVal val="0"/>
                                          </p:val>
                                        </p:tav>
                                      </p:tavLst>
                                    </p:anim>
                                    <p:set>
                                      <p:cBhvr>
                                        <p:cTn id="147"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48" restart="whenNotActive" fill="hold" evtFilter="cancelBubble" nodeType="interactiveSeq">
                <p:stCondLst>
                  <p:cond evt="onClick" delay="0">
                    <p:tgtEl>
                      <p:spTgt spid="72"/>
                    </p:tgtEl>
                  </p:cond>
                </p:stCondLst>
                <p:endSync evt="end" delay="0">
                  <p:rtn val="all"/>
                </p:endSync>
                <p:childTnLst>
                  <p:par>
                    <p:cTn id="149" fill="hold">
                      <p:stCondLst>
                        <p:cond delay="0"/>
                      </p:stCondLst>
                      <p:childTnLst>
                        <p:par>
                          <p:cTn id="150" fill="hold">
                            <p:stCondLst>
                              <p:cond delay="0"/>
                            </p:stCondLst>
                            <p:childTnLst>
                              <p:par>
                                <p:cTn id="151" presetID="23" presetClass="entr" presetSubtype="16" fill="hold" nodeType="clickEffect">
                                  <p:stCondLst>
                                    <p:cond delay="0"/>
                                  </p:stCondLst>
                                  <p:childTnLst>
                                    <p:set>
                                      <p:cBhvr>
                                        <p:cTn id="152" dur="1" fill="hold">
                                          <p:stCondLst>
                                            <p:cond delay="0"/>
                                          </p:stCondLst>
                                        </p:cTn>
                                        <p:tgtEl>
                                          <p:spTgt spid="73"/>
                                        </p:tgtEl>
                                        <p:attrNameLst>
                                          <p:attrName>style.visibility</p:attrName>
                                        </p:attrNameLst>
                                      </p:cBhvr>
                                      <p:to>
                                        <p:strVal val="visible"/>
                                      </p:to>
                                    </p:set>
                                    <p:anim calcmode="lin" valueType="num">
                                      <p:cBhvr>
                                        <p:cTn id="153" dur="500" fill="hold"/>
                                        <p:tgtEl>
                                          <p:spTgt spid="73"/>
                                        </p:tgtEl>
                                        <p:attrNameLst>
                                          <p:attrName>ppt_w</p:attrName>
                                        </p:attrNameLst>
                                      </p:cBhvr>
                                      <p:tavLst>
                                        <p:tav tm="0">
                                          <p:val>
                                            <p:fltVal val="0"/>
                                          </p:val>
                                        </p:tav>
                                        <p:tav tm="100000">
                                          <p:val>
                                            <p:strVal val="#ppt_w"/>
                                          </p:val>
                                        </p:tav>
                                      </p:tavLst>
                                    </p:anim>
                                    <p:anim calcmode="lin" valueType="num">
                                      <p:cBhvr>
                                        <p:cTn id="154" dur="500" fill="hold"/>
                                        <p:tgtEl>
                                          <p:spTgt spid="7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2"/>
                  </p:tgtEl>
                </p:cond>
              </p:nextCondLst>
            </p:seq>
            <p:seq concurrent="1" nextAc="seek">
              <p:cTn id="155" restart="whenNotActive" fill="hold" evtFilter="cancelBubble" nodeType="interactiveSeq">
                <p:stCondLst>
                  <p:cond evt="onClick" delay="0">
                    <p:tgtEl>
                      <p:spTgt spid="73"/>
                    </p:tgtEl>
                  </p:cond>
                </p:stCondLst>
                <p:endSync evt="end" delay="0">
                  <p:rtn val="all"/>
                </p:endSync>
                <p:childTnLst>
                  <p:par>
                    <p:cTn id="156" fill="hold">
                      <p:stCondLst>
                        <p:cond delay="0"/>
                      </p:stCondLst>
                      <p:childTnLst>
                        <p:par>
                          <p:cTn id="157" fill="hold">
                            <p:stCondLst>
                              <p:cond delay="0"/>
                            </p:stCondLst>
                            <p:childTnLst>
                              <p:par>
                                <p:cTn id="158" presetID="23" presetClass="exit" presetSubtype="32" fill="hold" nodeType="clickEffect">
                                  <p:stCondLst>
                                    <p:cond delay="0"/>
                                  </p:stCondLst>
                                  <p:childTnLst>
                                    <p:anim calcmode="lin" valueType="num">
                                      <p:cBhvr>
                                        <p:cTn id="159" dur="500"/>
                                        <p:tgtEl>
                                          <p:spTgt spid="73"/>
                                        </p:tgtEl>
                                        <p:attrNameLst>
                                          <p:attrName>ppt_w</p:attrName>
                                        </p:attrNameLst>
                                      </p:cBhvr>
                                      <p:tavLst>
                                        <p:tav tm="0">
                                          <p:val>
                                            <p:strVal val="ppt_w"/>
                                          </p:val>
                                        </p:tav>
                                        <p:tav tm="100000">
                                          <p:val>
                                            <p:fltVal val="0"/>
                                          </p:val>
                                        </p:tav>
                                      </p:tavLst>
                                    </p:anim>
                                    <p:anim calcmode="lin" valueType="num">
                                      <p:cBhvr>
                                        <p:cTn id="160" dur="500"/>
                                        <p:tgtEl>
                                          <p:spTgt spid="73"/>
                                        </p:tgtEl>
                                        <p:attrNameLst>
                                          <p:attrName>ppt_h</p:attrName>
                                        </p:attrNameLst>
                                      </p:cBhvr>
                                      <p:tavLst>
                                        <p:tav tm="0">
                                          <p:val>
                                            <p:strVal val="ppt_h"/>
                                          </p:val>
                                        </p:tav>
                                        <p:tav tm="100000">
                                          <p:val>
                                            <p:fltVal val="0"/>
                                          </p:val>
                                        </p:tav>
                                      </p:tavLst>
                                    </p:anim>
                                    <p:set>
                                      <p:cBhvr>
                                        <p:cTn id="16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bldLst>
      <p:bldP spid="41" grpId="0"/>
      <p:bldP spid="30" grpId="0"/>
      <p:bldP spid="32" grpId="0"/>
      <p:bldP spid="35" grpId="0"/>
      <p:bldP spid="40" grpId="0"/>
      <p:bldP spid="46" grpId="0"/>
      <p:bldP spid="7"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2 Marcador de contenido"/>
          <p:cNvSpPr txBox="1">
            <a:spLocks/>
          </p:cNvSpPr>
          <p:nvPr/>
        </p:nvSpPr>
        <p:spPr bwMode="auto">
          <a:xfrm>
            <a:off x="657089" y="2605711"/>
            <a:ext cx="1970695"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windows</a:t>
            </a:r>
            <a:endParaRPr lang="es-ES" b="1" dirty="0">
              <a:solidFill>
                <a:schemeClr val="tx1">
                  <a:lumMod val="75000"/>
                  <a:lumOff val="25000"/>
                </a:schemeClr>
              </a:solidFill>
              <a:latin typeface="+mj-lt"/>
            </a:endParaRPr>
          </a:p>
        </p:txBody>
      </p:sp>
      <p:sp>
        <p:nvSpPr>
          <p:cNvPr id="30" name="2 Marcador de contenido"/>
          <p:cNvSpPr txBox="1">
            <a:spLocks/>
          </p:cNvSpPr>
          <p:nvPr/>
        </p:nvSpPr>
        <p:spPr bwMode="auto">
          <a:xfrm>
            <a:off x="3491880" y="2605711"/>
            <a:ext cx="2299332"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walkers-</a:t>
            </a:r>
            <a:r>
              <a:rPr lang="en-US" b="1" dirty="0" err="1" smtClean="0">
                <a:solidFill>
                  <a:schemeClr val="tx1">
                    <a:lumMod val="75000"/>
                    <a:lumOff val="25000"/>
                  </a:schemeClr>
                </a:solidFill>
                <a:latin typeface="+mj-lt"/>
              </a:rPr>
              <a:t>harkness</a:t>
            </a:r>
            <a:endParaRPr lang="es-ES" b="1" dirty="0">
              <a:solidFill>
                <a:schemeClr val="tx1">
                  <a:lumMod val="75000"/>
                  <a:lumOff val="25000"/>
                </a:schemeClr>
              </a:solidFill>
              <a:latin typeface="+mj-lt"/>
            </a:endParaRPr>
          </a:p>
        </p:txBody>
      </p:sp>
      <p:sp>
        <p:nvSpPr>
          <p:cNvPr id="32" name="2 Marcador de contenido"/>
          <p:cNvSpPr txBox="1">
            <a:spLocks/>
          </p:cNvSpPr>
          <p:nvPr/>
        </p:nvSpPr>
        <p:spPr bwMode="auto">
          <a:xfrm>
            <a:off x="6321176" y="2605711"/>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walker-bicycle</a:t>
            </a:r>
            <a:endParaRPr lang="es-ES" b="1" dirty="0">
              <a:solidFill>
                <a:schemeClr val="tx1">
                  <a:lumMod val="75000"/>
                  <a:lumOff val="25000"/>
                </a:schemeClr>
              </a:solidFill>
              <a:latin typeface="+mj-lt"/>
            </a:endParaRPr>
          </a:p>
        </p:txBody>
      </p:sp>
      <p:sp>
        <p:nvSpPr>
          <p:cNvPr id="35" name="2 Marcador de contenido"/>
          <p:cNvSpPr txBox="1">
            <a:spLocks/>
          </p:cNvSpPr>
          <p:nvPr/>
        </p:nvSpPr>
        <p:spPr bwMode="auto">
          <a:xfrm>
            <a:off x="441065" y="4683720"/>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sterling-interior</a:t>
            </a:r>
            <a:endParaRPr lang="es-ES" b="1" dirty="0">
              <a:solidFill>
                <a:schemeClr val="tx1">
                  <a:lumMod val="75000"/>
                  <a:lumOff val="25000"/>
                </a:schemeClr>
              </a:solidFill>
              <a:latin typeface="+mj-lt"/>
            </a:endParaRPr>
          </a:p>
        </p:txBody>
      </p:sp>
      <p:sp>
        <p:nvSpPr>
          <p:cNvPr id="40" name="2 Marcador de contenido"/>
          <p:cNvSpPr txBox="1">
            <a:spLocks/>
          </p:cNvSpPr>
          <p:nvPr/>
        </p:nvSpPr>
        <p:spPr bwMode="auto">
          <a:xfrm>
            <a:off x="3491879" y="4683720"/>
            <a:ext cx="2299333"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smtClean="0">
                <a:solidFill>
                  <a:schemeClr val="tx1">
                    <a:lumMod val="75000"/>
                    <a:lumOff val="25000"/>
                  </a:schemeClr>
                </a:solidFill>
                <a:latin typeface="+mj-lt"/>
              </a:rPr>
              <a:t>sterling-entrance</a:t>
            </a:r>
            <a:endParaRPr lang="es-ES" b="1" dirty="0">
              <a:solidFill>
                <a:schemeClr val="tx1">
                  <a:lumMod val="75000"/>
                  <a:lumOff val="25000"/>
                </a:schemeClr>
              </a:solidFill>
              <a:latin typeface="+mj-lt"/>
            </a:endParaRPr>
          </a:p>
        </p:txBody>
      </p:sp>
      <p:sp>
        <p:nvSpPr>
          <p:cNvPr id="46" name="2 Marcador de contenido"/>
          <p:cNvSpPr txBox="1">
            <a:spLocks/>
          </p:cNvSpPr>
          <p:nvPr/>
        </p:nvSpPr>
        <p:spPr bwMode="auto">
          <a:xfrm>
            <a:off x="6321176" y="4683720"/>
            <a:ext cx="2427288" cy="350838"/>
          </a:xfrm>
          <a:prstGeom prst="rect">
            <a:avLst/>
          </a:prstGeom>
          <a:noFill/>
          <a:ln>
            <a:noFill/>
          </a:ln>
          <a:extLst>
            <a:ext uri="{909E8E84-426E-40DD-AFC4-6F175D3DCCD1}">
              <a14:hiddenFill xmlns="" xmlns:a14="http://schemas.microsoft.com/office/drawing/2010/main">
                <a:solidFill>
                  <a:srgbClr xmlns:mc="http://schemas.openxmlformats.org/markup-compatibility/2006" val="FFFFFF" mc:Ignorable=""/>
                </a:solidFill>
              </a14:hiddenFill>
            </a:ext>
            <a:ext uri="{91240B29-F687-4F45-9708-019B960494DF}">
              <a14:hiddenLine xmlns="" xmlns:a14="http://schemas.microsoft.com/office/drawing/2010/main" w="9525">
                <a:solidFill>
                  <a:srgbClr xmlns:mc="http://schemas.openxmlformats.org/markup-compatibility/2006" val="000000" mc:Ignorable=""/>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lnSpc>
                <a:spcPct val="120000"/>
              </a:lnSpc>
              <a:spcBef>
                <a:spcPct val="20000"/>
              </a:spcBef>
              <a:buFont typeface="Arial" charset="0"/>
              <a:buNone/>
            </a:pPr>
            <a:r>
              <a:rPr lang="en-US" b="1" dirty="0" err="1" smtClean="0">
                <a:solidFill>
                  <a:schemeClr val="tx1">
                    <a:lumMod val="75000"/>
                    <a:lumOff val="25000"/>
                  </a:schemeClr>
                </a:solidFill>
                <a:latin typeface="+mj-lt"/>
              </a:rPr>
              <a:t>kahn</a:t>
            </a:r>
            <a:endParaRPr lang="es-ES" b="1" dirty="0">
              <a:solidFill>
                <a:schemeClr val="tx1">
                  <a:lumMod val="75000"/>
                  <a:lumOff val="25000"/>
                </a:schemeClr>
              </a:solidFill>
              <a:latin typeface="+mj-lt"/>
            </a:endParaRPr>
          </a:p>
        </p:txBody>
      </p:sp>
      <p:sp>
        <p:nvSpPr>
          <p:cNvPr id="7" name="1 Título"/>
          <p:cNvSpPr txBox="1">
            <a:spLocks/>
          </p:cNvSpPr>
          <p:nvPr/>
        </p:nvSpPr>
        <p:spPr>
          <a:xfrm>
            <a:off x="539552" y="357442"/>
            <a:ext cx="496500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800" b="1" dirty="0" smtClean="0">
                <a:solidFill>
                  <a:schemeClr val="tx1">
                    <a:lumMod val="75000"/>
                    <a:lumOff val="25000"/>
                  </a:schemeClr>
                </a:solidFill>
              </a:rPr>
              <a:t>LIFE IN </a:t>
            </a:r>
            <a:r>
              <a:rPr lang="es-HN" sz="4800" b="1" dirty="0" smtClean="0">
                <a:solidFill>
                  <a:srgbClr val="C00000"/>
                </a:solidFill>
              </a:rPr>
              <a:t>YALE</a:t>
            </a:r>
          </a:p>
        </p:txBody>
      </p:sp>
      <p:sp>
        <p:nvSpPr>
          <p:cNvPr id="68" name="67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10</a:t>
            </a:r>
            <a:endParaRPr lang="es-ES" b="1" dirty="0"/>
          </a:p>
        </p:txBody>
      </p:sp>
      <p:pic>
        <p:nvPicPr>
          <p:cNvPr id="69" name="Imagen 5" descr="C:\Users\Design\Documents\Edu\Product Launch\shadow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70" name="Imagen 5" descr="C:\Users\Design\Documents\Edu\Product Launch\shadown.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4" name="43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5" name="44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grpSp>
        <p:nvGrpSpPr>
          <p:cNvPr id="2" name="36 Grupo"/>
          <p:cNvGrpSpPr/>
          <p:nvPr/>
        </p:nvGrpSpPr>
        <p:grpSpPr>
          <a:xfrm>
            <a:off x="251520" y="6233909"/>
            <a:ext cx="2016224" cy="507459"/>
            <a:chOff x="251520" y="6233909"/>
            <a:chExt cx="2016224" cy="507459"/>
          </a:xfrm>
        </p:grpSpPr>
        <p:sp>
          <p:nvSpPr>
            <p:cNvPr id="4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53"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5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sp>
        <p:nvSpPr>
          <p:cNvPr id="31" name="TextBox 30">
            <a:hlinkClick r:id="rId4"/>
          </p:cNvPr>
          <p:cNvSpPr txBox="1"/>
          <p:nvPr/>
        </p:nvSpPr>
        <p:spPr>
          <a:xfrm>
            <a:off x="6084168" y="683404"/>
            <a:ext cx="2664296" cy="369332"/>
          </a:xfrm>
          <a:prstGeom prst="rect">
            <a:avLst/>
          </a:prstGeom>
          <a:noFill/>
        </p:spPr>
        <p:txBody>
          <a:bodyPr wrap="square" rtlCol="0">
            <a:spAutoFit/>
          </a:bodyPr>
          <a:lstStyle/>
          <a:p>
            <a:pPr algn="r"/>
            <a:r>
              <a:rPr lang="en-US" altLang="zh-CN" dirty="0" smtClean="0"/>
              <a:t>Virtual Tour</a:t>
            </a:r>
            <a:endParaRPr lang="zh-CN" altLang="en-US" dirty="0"/>
          </a:p>
        </p:txBody>
      </p:sp>
      <p:pic>
        <p:nvPicPr>
          <p:cNvPr id="33" name="图片 32" descr="splash-kahn_0.jpg"/>
          <p:cNvPicPr>
            <a:picLocks noChangeAspect="1"/>
          </p:cNvPicPr>
          <p:nvPr/>
        </p:nvPicPr>
        <p:blipFill>
          <a:blip r:embed="rId5" cstate="print"/>
          <a:stretch>
            <a:fillRect/>
          </a:stretch>
        </p:blipFill>
        <p:spPr>
          <a:xfrm>
            <a:off x="6588224" y="3573016"/>
            <a:ext cx="1857375" cy="1028700"/>
          </a:xfrm>
          <a:prstGeom prst="rect">
            <a:avLst/>
          </a:prstGeom>
        </p:spPr>
      </p:pic>
      <p:pic>
        <p:nvPicPr>
          <p:cNvPr id="34" name="图片 33" descr="splash-sterling-entrance_0.jpg"/>
          <p:cNvPicPr>
            <a:picLocks noChangeAspect="1"/>
          </p:cNvPicPr>
          <p:nvPr/>
        </p:nvPicPr>
        <p:blipFill>
          <a:blip r:embed="rId6" cstate="print"/>
          <a:stretch>
            <a:fillRect/>
          </a:stretch>
        </p:blipFill>
        <p:spPr>
          <a:xfrm>
            <a:off x="3707904" y="3573016"/>
            <a:ext cx="1857375" cy="1028700"/>
          </a:xfrm>
          <a:prstGeom prst="rect">
            <a:avLst/>
          </a:prstGeom>
        </p:spPr>
      </p:pic>
      <p:pic>
        <p:nvPicPr>
          <p:cNvPr id="36" name="图片 35" descr="splash-sterling-interior_0.jpg"/>
          <p:cNvPicPr>
            <a:picLocks noChangeAspect="1"/>
          </p:cNvPicPr>
          <p:nvPr/>
        </p:nvPicPr>
        <p:blipFill>
          <a:blip r:embed="rId7" cstate="print"/>
          <a:stretch>
            <a:fillRect/>
          </a:stretch>
        </p:blipFill>
        <p:spPr>
          <a:xfrm>
            <a:off x="683568" y="3573016"/>
            <a:ext cx="1857375" cy="1028700"/>
          </a:xfrm>
          <a:prstGeom prst="rect">
            <a:avLst/>
          </a:prstGeom>
        </p:spPr>
      </p:pic>
      <p:pic>
        <p:nvPicPr>
          <p:cNvPr id="37" name="图片 36" descr="splash-walker-bicycle_1.jpg"/>
          <p:cNvPicPr>
            <a:picLocks noChangeAspect="1"/>
          </p:cNvPicPr>
          <p:nvPr/>
        </p:nvPicPr>
        <p:blipFill>
          <a:blip r:embed="rId8" cstate="print"/>
          <a:stretch>
            <a:fillRect/>
          </a:stretch>
        </p:blipFill>
        <p:spPr>
          <a:xfrm>
            <a:off x="6588224" y="1484784"/>
            <a:ext cx="1857375" cy="1028700"/>
          </a:xfrm>
          <a:prstGeom prst="rect">
            <a:avLst/>
          </a:prstGeom>
        </p:spPr>
      </p:pic>
      <p:pic>
        <p:nvPicPr>
          <p:cNvPr id="38" name="图片 37" descr="splash-walkers-harkness.jpg"/>
          <p:cNvPicPr>
            <a:picLocks noChangeAspect="1"/>
          </p:cNvPicPr>
          <p:nvPr/>
        </p:nvPicPr>
        <p:blipFill>
          <a:blip r:embed="rId9" cstate="print"/>
          <a:stretch>
            <a:fillRect/>
          </a:stretch>
        </p:blipFill>
        <p:spPr>
          <a:xfrm>
            <a:off x="3707904" y="1484784"/>
            <a:ext cx="1857375" cy="1028700"/>
          </a:xfrm>
          <a:prstGeom prst="rect">
            <a:avLst/>
          </a:prstGeom>
        </p:spPr>
      </p:pic>
      <p:pic>
        <p:nvPicPr>
          <p:cNvPr id="39" name="图片 38" descr="splash-windows_0.jpg"/>
          <p:cNvPicPr>
            <a:picLocks noChangeAspect="1"/>
          </p:cNvPicPr>
          <p:nvPr/>
        </p:nvPicPr>
        <p:blipFill>
          <a:blip r:embed="rId10" cstate="print"/>
          <a:stretch>
            <a:fillRect/>
          </a:stretch>
        </p:blipFill>
        <p:spPr>
          <a:xfrm>
            <a:off x="683568" y="1484784"/>
            <a:ext cx="1857375" cy="1028700"/>
          </a:xfrm>
          <a:prstGeom prst="rect">
            <a:avLst/>
          </a:prstGeom>
        </p:spPr>
      </p:pic>
      <p:pic>
        <p:nvPicPr>
          <p:cNvPr id="42" name="图片 41" descr="splash-windows_0.jpg"/>
          <p:cNvPicPr>
            <a:picLocks noChangeAspect="1"/>
          </p:cNvPicPr>
          <p:nvPr/>
        </p:nvPicPr>
        <p:blipFill>
          <a:blip r:embed="rId11" cstate="print"/>
          <a:stretch>
            <a:fillRect/>
          </a:stretch>
        </p:blipFill>
        <p:spPr>
          <a:xfrm>
            <a:off x="395536" y="1196752"/>
            <a:ext cx="8358188" cy="4629150"/>
          </a:xfrm>
          <a:prstGeom prst="rect">
            <a:avLst/>
          </a:prstGeom>
        </p:spPr>
      </p:pic>
      <p:pic>
        <p:nvPicPr>
          <p:cNvPr id="43" name="图片 42" descr="splash-walkers-harkness.jpg"/>
          <p:cNvPicPr>
            <a:picLocks noChangeAspect="1"/>
          </p:cNvPicPr>
          <p:nvPr/>
        </p:nvPicPr>
        <p:blipFill>
          <a:blip r:embed="rId12" cstate="print"/>
          <a:stretch>
            <a:fillRect/>
          </a:stretch>
        </p:blipFill>
        <p:spPr>
          <a:xfrm>
            <a:off x="395536" y="1196752"/>
            <a:ext cx="8358188" cy="4629150"/>
          </a:xfrm>
          <a:prstGeom prst="rect">
            <a:avLst/>
          </a:prstGeom>
        </p:spPr>
      </p:pic>
      <p:pic>
        <p:nvPicPr>
          <p:cNvPr id="47" name="图片 46" descr="splash-walker-bicycle_1.jpg"/>
          <p:cNvPicPr>
            <a:picLocks noChangeAspect="1"/>
          </p:cNvPicPr>
          <p:nvPr/>
        </p:nvPicPr>
        <p:blipFill>
          <a:blip r:embed="rId13" cstate="print"/>
          <a:stretch>
            <a:fillRect/>
          </a:stretch>
        </p:blipFill>
        <p:spPr>
          <a:xfrm>
            <a:off x="395536" y="1196752"/>
            <a:ext cx="8358188" cy="4629150"/>
          </a:xfrm>
          <a:prstGeom prst="rect">
            <a:avLst/>
          </a:prstGeom>
        </p:spPr>
      </p:pic>
      <p:pic>
        <p:nvPicPr>
          <p:cNvPr id="49" name="图片 48" descr="splash-sterling-interior_0.jpg"/>
          <p:cNvPicPr>
            <a:picLocks noChangeAspect="1"/>
          </p:cNvPicPr>
          <p:nvPr/>
        </p:nvPicPr>
        <p:blipFill>
          <a:blip r:embed="rId14" cstate="print"/>
          <a:stretch>
            <a:fillRect/>
          </a:stretch>
        </p:blipFill>
        <p:spPr>
          <a:xfrm>
            <a:off x="395536" y="1196752"/>
            <a:ext cx="8358188" cy="4629150"/>
          </a:xfrm>
          <a:prstGeom prst="rect">
            <a:avLst/>
          </a:prstGeom>
        </p:spPr>
      </p:pic>
      <p:pic>
        <p:nvPicPr>
          <p:cNvPr id="50" name="图片 49" descr="splash-sterling-entrance_0.jpg"/>
          <p:cNvPicPr>
            <a:picLocks noChangeAspect="1"/>
          </p:cNvPicPr>
          <p:nvPr/>
        </p:nvPicPr>
        <p:blipFill>
          <a:blip r:embed="rId15" cstate="print"/>
          <a:stretch>
            <a:fillRect/>
          </a:stretch>
        </p:blipFill>
        <p:spPr>
          <a:xfrm>
            <a:off x="395536" y="1196752"/>
            <a:ext cx="8358188" cy="4629150"/>
          </a:xfrm>
          <a:prstGeom prst="rect">
            <a:avLst/>
          </a:prstGeom>
        </p:spPr>
      </p:pic>
      <p:pic>
        <p:nvPicPr>
          <p:cNvPr id="51" name="图片 50" descr="splash-kahn_0.jpg"/>
          <p:cNvPicPr>
            <a:picLocks noChangeAspect="1"/>
          </p:cNvPicPr>
          <p:nvPr/>
        </p:nvPicPr>
        <p:blipFill>
          <a:blip r:embed="rId16" cstate="print"/>
          <a:stretch>
            <a:fillRect/>
          </a:stretch>
        </p:blipFill>
        <p:spPr>
          <a:xfrm>
            <a:off x="395536" y="1196752"/>
            <a:ext cx="8358188" cy="4629150"/>
          </a:xfrm>
          <a:prstGeom prst="rect">
            <a:avLst/>
          </a:prstGeom>
        </p:spPr>
      </p:pic>
    </p:spTree>
    <p:extLst>
      <p:ext uri="{BB962C8B-B14F-4D97-AF65-F5344CB8AC3E}">
        <p14:creationId xmlns="" xmlns:p14="http://schemas.microsoft.com/office/powerpoint/2010/main" val="387368336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anim calcmode="lin" valueType="num">
                                      <p:cBhvr>
                                        <p:cTn id="12" dur="500" fill="hold"/>
                                        <p:tgtEl>
                                          <p:spTgt spid="39"/>
                                        </p:tgtEl>
                                        <p:attrNameLst>
                                          <p:attrName>ppt_x</p:attrName>
                                        </p:attrNameLst>
                                      </p:cBhvr>
                                      <p:tavLst>
                                        <p:tav tm="0">
                                          <p:val>
                                            <p:strVal val="#ppt_x"/>
                                          </p:val>
                                        </p:tav>
                                        <p:tav tm="100000">
                                          <p:val>
                                            <p:strVal val="#ppt_x"/>
                                          </p:val>
                                        </p:tav>
                                      </p:tavLst>
                                    </p:anim>
                                    <p:anim calcmode="lin" valueType="num">
                                      <p:cBhvr>
                                        <p:cTn id="13" dur="500" fill="hold"/>
                                        <p:tgtEl>
                                          <p:spTgt spid="3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strVal val="#ppt_x"/>
                                          </p:val>
                                        </p:tav>
                                        <p:tav tm="100000">
                                          <p:val>
                                            <p:strVal val="#ppt_x"/>
                                          </p:val>
                                        </p:tav>
                                      </p:tavLst>
                                    </p:anim>
                                    <p:anim calcmode="lin" valueType="num">
                                      <p:cBhvr>
                                        <p:cTn id="18" dur="5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anim calcmode="lin" valueType="num">
                                      <p:cBhvr>
                                        <p:cTn id="23" dur="500" fill="hold"/>
                                        <p:tgtEl>
                                          <p:spTgt spid="38"/>
                                        </p:tgtEl>
                                        <p:attrNameLst>
                                          <p:attrName>ppt_x</p:attrName>
                                        </p:attrNameLst>
                                      </p:cBhvr>
                                      <p:tavLst>
                                        <p:tav tm="0">
                                          <p:val>
                                            <p:strVal val="#ppt_x"/>
                                          </p:val>
                                        </p:tav>
                                        <p:tav tm="100000">
                                          <p:val>
                                            <p:strVal val="#ppt_x"/>
                                          </p:val>
                                        </p:tav>
                                      </p:tavLst>
                                    </p:anim>
                                    <p:anim calcmode="lin" valueType="num">
                                      <p:cBhvr>
                                        <p:cTn id="24" dur="5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anim calcmode="lin" valueType="num">
                                      <p:cBhvr>
                                        <p:cTn id="39" dur="500" fill="hold"/>
                                        <p:tgtEl>
                                          <p:spTgt spid="32"/>
                                        </p:tgtEl>
                                        <p:attrNameLst>
                                          <p:attrName>ppt_x</p:attrName>
                                        </p:attrNameLst>
                                      </p:cBhvr>
                                      <p:tavLst>
                                        <p:tav tm="0">
                                          <p:val>
                                            <p:strVal val="#ppt_x"/>
                                          </p:val>
                                        </p:tav>
                                        <p:tav tm="100000">
                                          <p:val>
                                            <p:strVal val="#ppt_x"/>
                                          </p:val>
                                        </p:tav>
                                      </p:tavLst>
                                    </p:anim>
                                    <p:anim calcmode="lin" valueType="num">
                                      <p:cBhvr>
                                        <p:cTn id="40" dur="500" fill="hold"/>
                                        <p:tgtEl>
                                          <p:spTgt spid="32"/>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42" presetClass="entr" presetSubtype="0"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anim calcmode="lin" valueType="num">
                                      <p:cBhvr>
                                        <p:cTn id="50" dur="500" fill="hold"/>
                                        <p:tgtEl>
                                          <p:spTgt spid="35"/>
                                        </p:tgtEl>
                                        <p:attrNameLst>
                                          <p:attrName>ppt_x</p:attrName>
                                        </p:attrNameLst>
                                      </p:cBhvr>
                                      <p:tavLst>
                                        <p:tav tm="0">
                                          <p:val>
                                            <p:strVal val="#ppt_x"/>
                                          </p:val>
                                        </p:tav>
                                        <p:tav tm="100000">
                                          <p:val>
                                            <p:strVal val="#ppt_x"/>
                                          </p:val>
                                        </p:tav>
                                      </p:tavLst>
                                    </p:anim>
                                    <p:anim calcmode="lin" valueType="num">
                                      <p:cBhvr>
                                        <p:cTn id="51" dur="500" fill="hold"/>
                                        <p:tgtEl>
                                          <p:spTgt spid="35"/>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anim calcmode="lin" valueType="num">
                                      <p:cBhvr>
                                        <p:cTn id="56" dur="500" fill="hold"/>
                                        <p:tgtEl>
                                          <p:spTgt spid="34"/>
                                        </p:tgtEl>
                                        <p:attrNameLst>
                                          <p:attrName>ppt_x</p:attrName>
                                        </p:attrNameLst>
                                      </p:cBhvr>
                                      <p:tavLst>
                                        <p:tav tm="0">
                                          <p:val>
                                            <p:strVal val="#ppt_x"/>
                                          </p:val>
                                        </p:tav>
                                        <p:tav tm="100000">
                                          <p:val>
                                            <p:strVal val="#ppt_x"/>
                                          </p:val>
                                        </p:tav>
                                      </p:tavLst>
                                    </p:anim>
                                    <p:anim calcmode="lin" valueType="num">
                                      <p:cBhvr>
                                        <p:cTn id="57" dur="5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strVal val="#ppt_x"/>
                                          </p:val>
                                        </p:tav>
                                        <p:tav tm="100000">
                                          <p:val>
                                            <p:strVal val="#ppt_x"/>
                                          </p:val>
                                        </p:tav>
                                      </p:tavLst>
                                    </p:anim>
                                    <p:anim calcmode="lin" valueType="num">
                                      <p:cBhvr>
                                        <p:cTn id="62" dur="5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strVal val="#ppt_x"/>
                                          </p:val>
                                        </p:tav>
                                        <p:tav tm="100000">
                                          <p:val>
                                            <p:strVal val="#ppt_x"/>
                                          </p:val>
                                        </p:tav>
                                      </p:tavLst>
                                    </p:anim>
                                    <p:anim calcmode="lin" valueType="num">
                                      <p:cBhvr>
                                        <p:cTn id="68" dur="500" fill="hold"/>
                                        <p:tgtEl>
                                          <p:spTgt spid="3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fade">
                                      <p:cBhvr>
                                        <p:cTn id="71" dur="500"/>
                                        <p:tgtEl>
                                          <p:spTgt spid="46"/>
                                        </p:tgtEl>
                                      </p:cBhvr>
                                    </p:animEffect>
                                    <p:anim calcmode="lin" valueType="num">
                                      <p:cBhvr>
                                        <p:cTn id="72" dur="500" fill="hold"/>
                                        <p:tgtEl>
                                          <p:spTgt spid="46"/>
                                        </p:tgtEl>
                                        <p:attrNameLst>
                                          <p:attrName>ppt_x</p:attrName>
                                        </p:attrNameLst>
                                      </p:cBhvr>
                                      <p:tavLst>
                                        <p:tav tm="0">
                                          <p:val>
                                            <p:strVal val="#ppt_x"/>
                                          </p:val>
                                        </p:tav>
                                        <p:tav tm="100000">
                                          <p:val>
                                            <p:strVal val="#ppt_x"/>
                                          </p:val>
                                        </p:tav>
                                      </p:tavLst>
                                    </p:anim>
                                    <p:anim calcmode="lin" valueType="num">
                                      <p:cBhvr>
                                        <p:cTn id="7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39"/>
                    </p:tgtEl>
                  </p:cond>
                </p:stCondLst>
                <p:endSync evt="end" delay="0">
                  <p:rtn val="all"/>
                </p:endSync>
                <p:childTnLst>
                  <p:par>
                    <p:cTn id="80" fill="hold">
                      <p:stCondLst>
                        <p:cond delay="0"/>
                      </p:stCondLst>
                      <p:childTnLst>
                        <p:par>
                          <p:cTn id="81" fill="hold">
                            <p:stCondLst>
                              <p:cond delay="0"/>
                            </p:stCondLst>
                            <p:childTnLst>
                              <p:par>
                                <p:cTn id="82" presetID="23" presetClass="entr" presetSubtype="16"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2"/>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500"/>
                                        <p:tgtEl>
                                          <p:spTgt spid="42"/>
                                        </p:tgtEl>
                                        <p:attrNameLst>
                                          <p:attrName>ppt_w</p:attrName>
                                        </p:attrNameLst>
                                      </p:cBhvr>
                                      <p:tavLst>
                                        <p:tav tm="0">
                                          <p:val>
                                            <p:strVal val="ppt_w"/>
                                          </p:val>
                                        </p:tav>
                                        <p:tav tm="100000">
                                          <p:val>
                                            <p:fltVal val="0"/>
                                          </p:val>
                                        </p:tav>
                                      </p:tavLst>
                                    </p:anim>
                                    <p:anim calcmode="lin" valueType="num">
                                      <p:cBhvr>
                                        <p:cTn id="91" dur="500"/>
                                        <p:tgtEl>
                                          <p:spTgt spid="42"/>
                                        </p:tgtEl>
                                        <p:attrNameLst>
                                          <p:attrName>ppt_h</p:attrName>
                                        </p:attrNameLst>
                                      </p:cBhvr>
                                      <p:tavLst>
                                        <p:tav tm="0">
                                          <p:val>
                                            <p:strVal val="ppt_h"/>
                                          </p:val>
                                        </p:tav>
                                        <p:tav tm="100000">
                                          <p:val>
                                            <p:fltVal val="0"/>
                                          </p:val>
                                        </p:tav>
                                      </p:tavLst>
                                    </p:anim>
                                    <p:set>
                                      <p:cBhvr>
                                        <p:cTn id="92"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93" restart="whenNotActive" fill="hold" evtFilter="cancelBubble" nodeType="interactiveSeq">
                <p:stCondLst>
                  <p:cond evt="onClick" delay="0">
                    <p:tgtEl>
                      <p:spTgt spid="38"/>
                    </p:tgtEl>
                  </p:cond>
                </p:stCondLst>
                <p:endSync evt="end" delay="0">
                  <p:rtn val="all"/>
                </p:endSync>
                <p:childTnLst>
                  <p:par>
                    <p:cTn id="94" fill="hold">
                      <p:stCondLst>
                        <p:cond delay="0"/>
                      </p:stCondLst>
                      <p:childTnLst>
                        <p:par>
                          <p:cTn id="95" fill="hold">
                            <p:stCondLst>
                              <p:cond delay="0"/>
                            </p:stCondLst>
                            <p:childTnLst>
                              <p:par>
                                <p:cTn id="96" presetID="23" presetClass="entr" presetSubtype="16" fill="hold" nodeType="clickEffect">
                                  <p:stCondLst>
                                    <p:cond delay="0"/>
                                  </p:stCondLst>
                                  <p:childTnLst>
                                    <p:set>
                                      <p:cBhvr>
                                        <p:cTn id="97" dur="1" fill="hold">
                                          <p:stCondLst>
                                            <p:cond delay="0"/>
                                          </p:stCondLst>
                                        </p:cTn>
                                        <p:tgtEl>
                                          <p:spTgt spid="43"/>
                                        </p:tgtEl>
                                        <p:attrNameLst>
                                          <p:attrName>style.visibility</p:attrName>
                                        </p:attrNameLst>
                                      </p:cBhvr>
                                      <p:to>
                                        <p:strVal val="visible"/>
                                      </p:to>
                                    </p:set>
                                    <p:anim calcmode="lin" valueType="num">
                                      <p:cBhvr>
                                        <p:cTn id="98" dur="500" fill="hold"/>
                                        <p:tgtEl>
                                          <p:spTgt spid="43"/>
                                        </p:tgtEl>
                                        <p:attrNameLst>
                                          <p:attrName>ppt_w</p:attrName>
                                        </p:attrNameLst>
                                      </p:cBhvr>
                                      <p:tavLst>
                                        <p:tav tm="0">
                                          <p:val>
                                            <p:fltVal val="0"/>
                                          </p:val>
                                        </p:tav>
                                        <p:tav tm="100000">
                                          <p:val>
                                            <p:strVal val="#ppt_w"/>
                                          </p:val>
                                        </p:tav>
                                      </p:tavLst>
                                    </p:anim>
                                    <p:anim calcmode="lin" valueType="num">
                                      <p:cBhvr>
                                        <p:cTn id="99" dur="5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43"/>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500"/>
                                        <p:tgtEl>
                                          <p:spTgt spid="43"/>
                                        </p:tgtEl>
                                        <p:attrNameLst>
                                          <p:attrName>ppt_w</p:attrName>
                                        </p:attrNameLst>
                                      </p:cBhvr>
                                      <p:tavLst>
                                        <p:tav tm="0">
                                          <p:val>
                                            <p:strVal val="ppt_w"/>
                                          </p:val>
                                        </p:tav>
                                        <p:tav tm="100000">
                                          <p:val>
                                            <p:fltVal val="0"/>
                                          </p:val>
                                        </p:tav>
                                      </p:tavLst>
                                    </p:anim>
                                    <p:anim calcmode="lin" valueType="num">
                                      <p:cBhvr>
                                        <p:cTn id="105" dur="500"/>
                                        <p:tgtEl>
                                          <p:spTgt spid="43"/>
                                        </p:tgtEl>
                                        <p:attrNameLst>
                                          <p:attrName>ppt_h</p:attrName>
                                        </p:attrNameLst>
                                      </p:cBhvr>
                                      <p:tavLst>
                                        <p:tav tm="0">
                                          <p:val>
                                            <p:strVal val="ppt_h"/>
                                          </p:val>
                                        </p:tav>
                                        <p:tav tm="100000">
                                          <p:val>
                                            <p:fltVal val="0"/>
                                          </p:val>
                                        </p:tav>
                                      </p:tavLst>
                                    </p:anim>
                                    <p:set>
                                      <p:cBhvr>
                                        <p:cTn id="10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07" restart="whenNotActive" fill="hold" evtFilter="cancelBubble" nodeType="interactiveSeq">
                <p:stCondLst>
                  <p:cond evt="onClick" delay="0">
                    <p:tgtEl>
                      <p:spTgt spid="37"/>
                    </p:tgtEl>
                  </p:cond>
                </p:stCondLst>
                <p:endSync evt="end" delay="0">
                  <p:rtn val="all"/>
                </p:endSync>
                <p:childTnLst>
                  <p:par>
                    <p:cTn id="108" fill="hold">
                      <p:stCondLst>
                        <p:cond delay="0"/>
                      </p:stCondLst>
                      <p:childTnLst>
                        <p:par>
                          <p:cTn id="109" fill="hold">
                            <p:stCondLst>
                              <p:cond delay="0"/>
                            </p:stCondLst>
                            <p:childTnLst>
                              <p:par>
                                <p:cTn id="110" presetID="23" presetClass="entr" presetSubtype="16" fill="hold" nodeType="click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7"/>
                  </p:tgtEl>
                </p:cond>
              </p:nextCondLst>
            </p:seq>
            <p:seq concurrent="1" nextAc="seek">
              <p:cTn id="114" restart="whenNotActive" fill="hold" evtFilter="cancelBubble" nodeType="interactiveSeq">
                <p:stCondLst>
                  <p:cond evt="onClick" delay="0">
                    <p:tgtEl>
                      <p:spTgt spid="47"/>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500"/>
                                        <p:tgtEl>
                                          <p:spTgt spid="47"/>
                                        </p:tgtEl>
                                        <p:attrNameLst>
                                          <p:attrName>ppt_w</p:attrName>
                                        </p:attrNameLst>
                                      </p:cBhvr>
                                      <p:tavLst>
                                        <p:tav tm="0">
                                          <p:val>
                                            <p:strVal val="ppt_w"/>
                                          </p:val>
                                        </p:tav>
                                        <p:tav tm="100000">
                                          <p:val>
                                            <p:fltVal val="0"/>
                                          </p:val>
                                        </p:tav>
                                      </p:tavLst>
                                    </p:anim>
                                    <p:anim calcmode="lin" valueType="num">
                                      <p:cBhvr>
                                        <p:cTn id="119" dur="500"/>
                                        <p:tgtEl>
                                          <p:spTgt spid="47"/>
                                        </p:tgtEl>
                                        <p:attrNameLst>
                                          <p:attrName>ppt_h</p:attrName>
                                        </p:attrNameLst>
                                      </p:cBhvr>
                                      <p:tavLst>
                                        <p:tav tm="0">
                                          <p:val>
                                            <p:strVal val="ppt_h"/>
                                          </p:val>
                                        </p:tav>
                                        <p:tav tm="100000">
                                          <p:val>
                                            <p:fltVal val="0"/>
                                          </p:val>
                                        </p:tav>
                                      </p:tavLst>
                                    </p:anim>
                                    <p:set>
                                      <p:cBhvr>
                                        <p:cTn id="120"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21" restart="whenNotActive" fill="hold" evtFilter="cancelBubble" nodeType="interactiveSeq">
                <p:stCondLst>
                  <p:cond evt="onClick" delay="0">
                    <p:tgtEl>
                      <p:spTgt spid="36"/>
                    </p:tgtEl>
                  </p:cond>
                </p:stCondLst>
                <p:endSync evt="end" delay="0">
                  <p:rtn val="all"/>
                </p:endSync>
                <p:childTnLst>
                  <p:par>
                    <p:cTn id="122" fill="hold">
                      <p:stCondLst>
                        <p:cond delay="0"/>
                      </p:stCondLst>
                      <p:childTnLst>
                        <p:par>
                          <p:cTn id="123" fill="hold">
                            <p:stCondLst>
                              <p:cond delay="0"/>
                            </p:stCondLst>
                            <p:childTnLst>
                              <p:par>
                                <p:cTn id="124" presetID="23" presetClass="entr" presetSubtype="16" fill="hold" nodeType="click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p:cTn id="126" dur="500" fill="hold"/>
                                        <p:tgtEl>
                                          <p:spTgt spid="49"/>
                                        </p:tgtEl>
                                        <p:attrNameLst>
                                          <p:attrName>ppt_w</p:attrName>
                                        </p:attrNameLst>
                                      </p:cBhvr>
                                      <p:tavLst>
                                        <p:tav tm="0">
                                          <p:val>
                                            <p:fltVal val="0"/>
                                          </p:val>
                                        </p:tav>
                                        <p:tav tm="100000">
                                          <p:val>
                                            <p:strVal val="#ppt_w"/>
                                          </p:val>
                                        </p:tav>
                                      </p:tavLst>
                                    </p:anim>
                                    <p:anim calcmode="lin" valueType="num">
                                      <p:cBhvr>
                                        <p:cTn id="127" dur="500" fill="hold"/>
                                        <p:tgtEl>
                                          <p:spTgt spid="4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6"/>
                  </p:tgtEl>
                </p:cond>
              </p:nextCondLst>
            </p:seq>
            <p:seq concurrent="1" nextAc="seek">
              <p:cTn id="128" restart="whenNotActive" fill="hold" evtFilter="cancelBubble" nodeType="interactiveSeq">
                <p:stCondLst>
                  <p:cond evt="onClick" delay="0">
                    <p:tgtEl>
                      <p:spTgt spid="49"/>
                    </p:tgtEl>
                  </p:cond>
                </p:stCondLst>
                <p:endSync evt="end" delay="0">
                  <p:rtn val="all"/>
                </p:endSync>
                <p:childTnLst>
                  <p:par>
                    <p:cTn id="129" fill="hold">
                      <p:stCondLst>
                        <p:cond delay="0"/>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49"/>
                                        </p:tgtEl>
                                        <p:attrNameLst>
                                          <p:attrName>ppt_w</p:attrName>
                                        </p:attrNameLst>
                                      </p:cBhvr>
                                      <p:tavLst>
                                        <p:tav tm="0">
                                          <p:val>
                                            <p:strVal val="ppt_w"/>
                                          </p:val>
                                        </p:tav>
                                        <p:tav tm="100000">
                                          <p:val>
                                            <p:fltVal val="0"/>
                                          </p:val>
                                        </p:tav>
                                      </p:tavLst>
                                    </p:anim>
                                    <p:anim calcmode="lin" valueType="num">
                                      <p:cBhvr>
                                        <p:cTn id="133" dur="500"/>
                                        <p:tgtEl>
                                          <p:spTgt spid="49"/>
                                        </p:tgtEl>
                                        <p:attrNameLst>
                                          <p:attrName>ppt_h</p:attrName>
                                        </p:attrNameLst>
                                      </p:cBhvr>
                                      <p:tavLst>
                                        <p:tav tm="0">
                                          <p:val>
                                            <p:strVal val="ppt_h"/>
                                          </p:val>
                                        </p:tav>
                                        <p:tav tm="100000">
                                          <p:val>
                                            <p:fltVal val="0"/>
                                          </p:val>
                                        </p:tav>
                                      </p:tavLst>
                                    </p:anim>
                                    <p:set>
                                      <p:cBhvr>
                                        <p:cTn id="1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35" restart="whenNotActive" fill="hold" evtFilter="cancelBubble" nodeType="interactiveSeq">
                <p:stCondLst>
                  <p:cond evt="onClick" delay="0">
                    <p:tgtEl>
                      <p:spTgt spid="34"/>
                    </p:tgtEl>
                  </p:cond>
                </p:stCondLst>
                <p:endSync evt="end" delay="0">
                  <p:rtn val="all"/>
                </p:endSync>
                <p:childTnLst>
                  <p:par>
                    <p:cTn id="136" fill="hold">
                      <p:stCondLst>
                        <p:cond delay="0"/>
                      </p:stCondLst>
                      <p:childTnLst>
                        <p:par>
                          <p:cTn id="137" fill="hold">
                            <p:stCondLst>
                              <p:cond delay="0"/>
                            </p:stCondLst>
                            <p:childTnLst>
                              <p:par>
                                <p:cTn id="138" presetID="23" presetClass="entr" presetSubtype="16" fill="hold" nodeType="clickEffect">
                                  <p:stCondLst>
                                    <p:cond delay="0"/>
                                  </p:stCondLst>
                                  <p:childTnLst>
                                    <p:set>
                                      <p:cBhvr>
                                        <p:cTn id="139" dur="1" fill="hold">
                                          <p:stCondLst>
                                            <p:cond delay="0"/>
                                          </p:stCondLst>
                                        </p:cTn>
                                        <p:tgtEl>
                                          <p:spTgt spid="50"/>
                                        </p:tgtEl>
                                        <p:attrNameLst>
                                          <p:attrName>style.visibility</p:attrName>
                                        </p:attrNameLst>
                                      </p:cBhvr>
                                      <p:to>
                                        <p:strVal val="visible"/>
                                      </p:to>
                                    </p:set>
                                    <p:anim calcmode="lin" valueType="num">
                                      <p:cBhvr>
                                        <p:cTn id="140" dur="500" fill="hold"/>
                                        <p:tgtEl>
                                          <p:spTgt spid="50"/>
                                        </p:tgtEl>
                                        <p:attrNameLst>
                                          <p:attrName>ppt_w</p:attrName>
                                        </p:attrNameLst>
                                      </p:cBhvr>
                                      <p:tavLst>
                                        <p:tav tm="0">
                                          <p:val>
                                            <p:fltVal val="0"/>
                                          </p:val>
                                        </p:tav>
                                        <p:tav tm="100000">
                                          <p:val>
                                            <p:strVal val="#ppt_w"/>
                                          </p:val>
                                        </p:tav>
                                      </p:tavLst>
                                    </p:anim>
                                    <p:anim calcmode="lin" valueType="num">
                                      <p:cBhvr>
                                        <p:cTn id="141" dur="50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4"/>
                  </p:tgtEl>
                </p:cond>
              </p:nextCondLst>
            </p:seq>
            <p:seq concurrent="1" nextAc="seek">
              <p:cTn id="142" restart="whenNotActive" fill="hold" evtFilter="cancelBubble" nodeType="interactiveSeq">
                <p:stCondLst>
                  <p:cond evt="onClick" delay="0">
                    <p:tgtEl>
                      <p:spTgt spid="50"/>
                    </p:tgtEl>
                  </p:cond>
                </p:stCondLst>
                <p:endSync evt="end" delay="0">
                  <p:rtn val="all"/>
                </p:endSync>
                <p:childTnLst>
                  <p:par>
                    <p:cTn id="143" fill="hold">
                      <p:stCondLst>
                        <p:cond delay="0"/>
                      </p:stCondLst>
                      <p:childTnLst>
                        <p:par>
                          <p:cTn id="144" fill="hold">
                            <p:stCondLst>
                              <p:cond delay="0"/>
                            </p:stCondLst>
                            <p:childTnLst>
                              <p:par>
                                <p:cTn id="145" presetID="23" presetClass="exit" presetSubtype="32" fill="hold" nodeType="clickEffect">
                                  <p:stCondLst>
                                    <p:cond delay="0"/>
                                  </p:stCondLst>
                                  <p:childTnLst>
                                    <p:anim calcmode="lin" valueType="num">
                                      <p:cBhvr>
                                        <p:cTn id="146" dur="500"/>
                                        <p:tgtEl>
                                          <p:spTgt spid="50"/>
                                        </p:tgtEl>
                                        <p:attrNameLst>
                                          <p:attrName>ppt_w</p:attrName>
                                        </p:attrNameLst>
                                      </p:cBhvr>
                                      <p:tavLst>
                                        <p:tav tm="0">
                                          <p:val>
                                            <p:strVal val="ppt_w"/>
                                          </p:val>
                                        </p:tav>
                                        <p:tav tm="100000">
                                          <p:val>
                                            <p:fltVal val="0"/>
                                          </p:val>
                                        </p:tav>
                                      </p:tavLst>
                                    </p:anim>
                                    <p:anim calcmode="lin" valueType="num">
                                      <p:cBhvr>
                                        <p:cTn id="147" dur="500"/>
                                        <p:tgtEl>
                                          <p:spTgt spid="50"/>
                                        </p:tgtEl>
                                        <p:attrNameLst>
                                          <p:attrName>ppt_h</p:attrName>
                                        </p:attrNameLst>
                                      </p:cBhvr>
                                      <p:tavLst>
                                        <p:tav tm="0">
                                          <p:val>
                                            <p:strVal val="ppt_h"/>
                                          </p:val>
                                        </p:tav>
                                        <p:tav tm="100000">
                                          <p:val>
                                            <p:fltVal val="0"/>
                                          </p:val>
                                        </p:tav>
                                      </p:tavLst>
                                    </p:anim>
                                    <p:set>
                                      <p:cBhvr>
                                        <p:cTn id="14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9" restart="whenNotActive" fill="hold" evtFilter="cancelBubble" nodeType="interactiveSeq">
                <p:stCondLst>
                  <p:cond evt="onClick" delay="0">
                    <p:tgtEl>
                      <p:spTgt spid="33"/>
                    </p:tgtEl>
                  </p:cond>
                </p:stCondLst>
                <p:endSync evt="end" delay="0">
                  <p:rtn val="all"/>
                </p:endSync>
                <p:childTnLst>
                  <p:par>
                    <p:cTn id="150" fill="hold">
                      <p:stCondLst>
                        <p:cond delay="0"/>
                      </p:stCondLst>
                      <p:childTnLst>
                        <p:par>
                          <p:cTn id="151" fill="hold">
                            <p:stCondLst>
                              <p:cond delay="0"/>
                            </p:stCondLst>
                            <p:childTnLst>
                              <p:par>
                                <p:cTn id="152" presetID="23" presetClass="entr" presetSubtype="16" fill="hold" nodeType="clickEffect">
                                  <p:stCondLst>
                                    <p:cond delay="0"/>
                                  </p:stCondLst>
                                  <p:childTnLst>
                                    <p:set>
                                      <p:cBhvr>
                                        <p:cTn id="153" dur="1" fill="hold">
                                          <p:stCondLst>
                                            <p:cond delay="0"/>
                                          </p:stCondLst>
                                        </p:cTn>
                                        <p:tgtEl>
                                          <p:spTgt spid="51"/>
                                        </p:tgtEl>
                                        <p:attrNameLst>
                                          <p:attrName>style.visibility</p:attrName>
                                        </p:attrNameLst>
                                      </p:cBhvr>
                                      <p:to>
                                        <p:strVal val="visible"/>
                                      </p:to>
                                    </p:set>
                                    <p:anim calcmode="lin" valueType="num">
                                      <p:cBhvr>
                                        <p:cTn id="154" dur="500" fill="hold"/>
                                        <p:tgtEl>
                                          <p:spTgt spid="51"/>
                                        </p:tgtEl>
                                        <p:attrNameLst>
                                          <p:attrName>ppt_w</p:attrName>
                                        </p:attrNameLst>
                                      </p:cBhvr>
                                      <p:tavLst>
                                        <p:tav tm="0">
                                          <p:val>
                                            <p:fltVal val="0"/>
                                          </p:val>
                                        </p:tav>
                                        <p:tav tm="100000">
                                          <p:val>
                                            <p:strVal val="#ppt_w"/>
                                          </p:val>
                                        </p:tav>
                                      </p:tavLst>
                                    </p:anim>
                                    <p:anim calcmode="lin" valueType="num">
                                      <p:cBhvr>
                                        <p:cTn id="155" dur="500" fill="hold"/>
                                        <p:tgtEl>
                                          <p:spTgt spid="5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33"/>
                  </p:tgtEl>
                </p:cond>
              </p:nextCondLst>
            </p:seq>
            <p:seq concurrent="1" nextAc="seek">
              <p:cTn id="156" restart="whenNotActive" fill="hold" evtFilter="cancelBubble" nodeType="interactiveSeq">
                <p:stCondLst>
                  <p:cond evt="onClick" delay="0">
                    <p:tgtEl>
                      <p:spTgt spid="51"/>
                    </p:tgtEl>
                  </p:cond>
                </p:stCondLst>
                <p:endSync evt="end" delay="0">
                  <p:rtn val="all"/>
                </p:endSync>
                <p:childTnLst>
                  <p:par>
                    <p:cTn id="157" fill="hold">
                      <p:stCondLst>
                        <p:cond delay="0"/>
                      </p:stCondLst>
                      <p:childTnLst>
                        <p:par>
                          <p:cTn id="158" fill="hold">
                            <p:stCondLst>
                              <p:cond delay="0"/>
                            </p:stCondLst>
                            <p:childTnLst>
                              <p:par>
                                <p:cTn id="159" presetID="23" presetClass="exit" presetSubtype="32" fill="hold" nodeType="clickEffect">
                                  <p:stCondLst>
                                    <p:cond delay="0"/>
                                  </p:stCondLst>
                                  <p:childTnLst>
                                    <p:anim calcmode="lin" valueType="num">
                                      <p:cBhvr>
                                        <p:cTn id="160" dur="500"/>
                                        <p:tgtEl>
                                          <p:spTgt spid="51"/>
                                        </p:tgtEl>
                                        <p:attrNameLst>
                                          <p:attrName>ppt_w</p:attrName>
                                        </p:attrNameLst>
                                      </p:cBhvr>
                                      <p:tavLst>
                                        <p:tav tm="0">
                                          <p:val>
                                            <p:strVal val="ppt_w"/>
                                          </p:val>
                                        </p:tav>
                                        <p:tav tm="100000">
                                          <p:val>
                                            <p:fltVal val="0"/>
                                          </p:val>
                                        </p:tav>
                                      </p:tavLst>
                                    </p:anim>
                                    <p:anim calcmode="lin" valueType="num">
                                      <p:cBhvr>
                                        <p:cTn id="161" dur="500"/>
                                        <p:tgtEl>
                                          <p:spTgt spid="51"/>
                                        </p:tgtEl>
                                        <p:attrNameLst>
                                          <p:attrName>ppt_h</p:attrName>
                                        </p:attrNameLst>
                                      </p:cBhvr>
                                      <p:tavLst>
                                        <p:tav tm="0">
                                          <p:val>
                                            <p:strVal val="ppt_h"/>
                                          </p:val>
                                        </p:tav>
                                        <p:tav tm="100000">
                                          <p:val>
                                            <p:fltVal val="0"/>
                                          </p:val>
                                        </p:tav>
                                      </p:tavLst>
                                    </p:anim>
                                    <p:set>
                                      <p:cBhvr>
                                        <p:cTn id="162"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30" grpId="0"/>
      <p:bldP spid="32" grpId="0"/>
      <p:bldP spid="35" grpId="0"/>
      <p:bldP spid="40" grpId="0"/>
      <p:bldP spid="46" grpId="0"/>
      <p:bldP spid="7"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chemeClr val="tx1">
                    <a:lumMod val="75000"/>
                    <a:lumOff val="25000"/>
                  </a:schemeClr>
                </a:solidFill>
              </a:rPr>
              <a:t>ART </a:t>
            </a:r>
            <a:r>
              <a:rPr lang="es-HN" sz="5400" b="1" dirty="0" smtClean="0">
                <a:solidFill>
                  <a:srgbClr val="C00000"/>
                </a:solidFill>
              </a:rPr>
              <a:t>COLLECTIONS</a:t>
            </a:r>
            <a:endParaRPr lang="es-HN" sz="5400" b="1" dirty="0">
              <a:solidFill>
                <a:srgbClr val="C00000"/>
              </a:solidFill>
            </a:endParaRPr>
          </a:p>
        </p:txBody>
      </p:sp>
      <p:pic>
        <p:nvPicPr>
          <p:cNvPr id="25601" name="Picture 1" descr="C:\Users\xjk\AppData\Roaming\Tencent\Users\386642374\QQ\WinTemp\RichOle\CQ]66`LEQA6JW)GYOO([9OO.jpg"/>
          <p:cNvPicPr>
            <a:picLocks noChangeAspect="1" noChangeArrowheads="1"/>
          </p:cNvPicPr>
          <p:nvPr/>
        </p:nvPicPr>
        <p:blipFill>
          <a:blip r:embed="rId3" cstate="print"/>
          <a:srcRect/>
          <a:stretch>
            <a:fillRect/>
          </a:stretch>
        </p:blipFill>
        <p:spPr bwMode="auto">
          <a:xfrm>
            <a:off x="0" y="504182"/>
            <a:ext cx="9144000" cy="5517106"/>
          </a:xfrm>
          <a:prstGeom prst="rect">
            <a:avLst/>
          </a:prstGeom>
          <a:noFill/>
        </p:spPr>
      </p:pic>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11</a:t>
            </a:r>
            <a:endParaRPr lang="es-ES" b="1" dirty="0"/>
          </a:p>
        </p:txBody>
      </p:sp>
      <p:pic>
        <p:nvPicPr>
          <p:cNvPr id="25602" name="Picture 2" descr="C:\Users\xjk\AppData\Roaming\Tencent\Users\386642374\QQ\WinTemp\RichOle\ZNDEXHE9@]245JAH`%@GZ)K.jpg"/>
          <p:cNvPicPr>
            <a:picLocks noChangeAspect="1" noChangeArrowheads="1"/>
          </p:cNvPicPr>
          <p:nvPr/>
        </p:nvPicPr>
        <p:blipFill>
          <a:blip r:embed="rId5" cstate="print"/>
          <a:srcRect/>
          <a:stretch>
            <a:fillRect/>
          </a:stretch>
        </p:blipFill>
        <p:spPr bwMode="auto">
          <a:xfrm>
            <a:off x="1932434" y="-53392"/>
            <a:ext cx="7211566" cy="6074680"/>
          </a:xfrm>
          <a:prstGeom prst="rect">
            <a:avLst/>
          </a:prstGeom>
          <a:noFill/>
        </p:spPr>
      </p:pic>
      <p:pic>
        <p:nvPicPr>
          <p:cNvPr id="48" name="Imagen 5" descr="C:\Users\Design\Documents\Edu\Product Launch\shadow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5" name="图片 14" descr="LE_CAF~1.JPG"/>
          <p:cNvPicPr>
            <a:picLocks noChangeAspect="1"/>
          </p:cNvPicPr>
          <p:nvPr/>
        </p:nvPicPr>
        <p:blipFill>
          <a:blip r:embed="rId7" cstate="print"/>
          <a:stretch>
            <a:fillRect/>
          </a:stretch>
        </p:blipFill>
        <p:spPr>
          <a:xfrm>
            <a:off x="945698" y="260648"/>
            <a:ext cx="7252604" cy="5760640"/>
          </a:xfrm>
          <a:prstGeom prst="rect">
            <a:avLst/>
          </a:prstGeom>
        </p:spPr>
      </p:pic>
      <p:pic>
        <p:nvPicPr>
          <p:cNvPr id="16" name="图片 15" descr="09_BAC.jpg"/>
          <p:cNvPicPr>
            <a:picLocks noChangeAspect="1"/>
          </p:cNvPicPr>
          <p:nvPr/>
        </p:nvPicPr>
        <p:blipFill>
          <a:blip r:embed="rId8" cstate="print"/>
          <a:stretch>
            <a:fillRect/>
          </a:stretch>
        </p:blipFill>
        <p:spPr>
          <a:xfrm>
            <a:off x="971601" y="908720"/>
            <a:ext cx="7200798" cy="4821404"/>
          </a:xfrm>
          <a:prstGeom prst="rect">
            <a:avLst/>
          </a:prstGeom>
        </p:spPr>
      </p:pic>
      <p:sp>
        <p:nvSpPr>
          <p:cNvPr id="17" name="TextBox 16"/>
          <p:cNvSpPr txBox="1"/>
          <p:nvPr/>
        </p:nvSpPr>
        <p:spPr>
          <a:xfrm>
            <a:off x="3131840" y="5661248"/>
            <a:ext cx="2880320" cy="369332"/>
          </a:xfrm>
          <a:prstGeom prst="rect">
            <a:avLst/>
          </a:prstGeom>
          <a:noFill/>
        </p:spPr>
        <p:txBody>
          <a:bodyPr wrap="square" rtlCol="0">
            <a:spAutoFit/>
          </a:bodyPr>
          <a:lstStyle/>
          <a:p>
            <a:pPr algn="ctr"/>
            <a:r>
              <a:rPr lang="en-US" altLang="zh-CN" dirty="0" smtClean="0">
                <a:solidFill>
                  <a:schemeClr val="bg1"/>
                </a:solidFill>
              </a:rPr>
              <a:t>The Night Cafe</a:t>
            </a:r>
            <a:endParaRPr lang="zh-CN" altLang="en-US" dirty="0">
              <a:solidFill>
                <a:schemeClr val="bg1"/>
              </a:solidFill>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500"/>
                                        <p:tgtEl>
                                          <p:spTgt spid="25601"/>
                                        </p:tgtEl>
                                      </p:cBhvr>
                                    </p:animEffect>
                                    <p:anim calcmode="lin" valueType="num">
                                      <p:cBhvr>
                                        <p:cTn id="13" dur="500" fill="hold"/>
                                        <p:tgtEl>
                                          <p:spTgt spid="25601"/>
                                        </p:tgtEl>
                                        <p:attrNameLst>
                                          <p:attrName>ppt_x</p:attrName>
                                        </p:attrNameLst>
                                      </p:cBhvr>
                                      <p:tavLst>
                                        <p:tav tm="0">
                                          <p:val>
                                            <p:strVal val="#ppt_x"/>
                                          </p:val>
                                        </p:tav>
                                        <p:tav tm="100000">
                                          <p:val>
                                            <p:strVal val="#ppt_x"/>
                                          </p:val>
                                        </p:tav>
                                      </p:tavLst>
                                    </p:anim>
                                    <p:anim calcmode="lin" valueType="num">
                                      <p:cBhvr>
                                        <p:cTn id="14" dur="500" fill="hold"/>
                                        <p:tgtEl>
                                          <p:spTgt spid="2560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5602"/>
                                        </p:tgtEl>
                                        <p:attrNameLst>
                                          <p:attrName>style.visibility</p:attrName>
                                        </p:attrNameLst>
                                      </p:cBhvr>
                                      <p:to>
                                        <p:strVal val="visible"/>
                                      </p:to>
                                    </p:set>
                                    <p:animEffect transition="in" filter="fade">
                                      <p:cBhvr>
                                        <p:cTn id="19" dur="500"/>
                                        <p:tgtEl>
                                          <p:spTgt spid="25602"/>
                                        </p:tgtEl>
                                      </p:cBhvr>
                                    </p:animEffect>
                                    <p:anim calcmode="lin" valueType="num">
                                      <p:cBhvr>
                                        <p:cTn id="20" dur="500" fill="hold"/>
                                        <p:tgtEl>
                                          <p:spTgt spid="25602"/>
                                        </p:tgtEl>
                                        <p:attrNameLst>
                                          <p:attrName>ppt_x</p:attrName>
                                        </p:attrNameLst>
                                      </p:cBhvr>
                                      <p:tavLst>
                                        <p:tav tm="0">
                                          <p:val>
                                            <p:strVal val="#ppt_x"/>
                                          </p:val>
                                        </p:tav>
                                        <p:tav tm="100000">
                                          <p:val>
                                            <p:strVal val="#ppt_x"/>
                                          </p:val>
                                        </p:tav>
                                      </p:tavLst>
                                    </p:anim>
                                    <p:anim calcmode="lin" valueType="num">
                                      <p:cBhvr>
                                        <p:cTn id="21" dur="500" fill="hold"/>
                                        <p:tgtEl>
                                          <p:spTgt spid="2560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2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chemeClr val="tx1">
                    <a:lumMod val="75000"/>
                    <a:lumOff val="25000"/>
                  </a:schemeClr>
                </a:solidFill>
              </a:rPr>
              <a:t>STUDENT </a:t>
            </a:r>
            <a:r>
              <a:rPr lang="es-HN" sz="5400" b="1" dirty="0" smtClean="0">
                <a:solidFill>
                  <a:srgbClr val="C00000"/>
                </a:solidFill>
              </a:rPr>
              <a:t>ORGANIZATIONS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12</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TextBox 11"/>
          <p:cNvSpPr txBox="1"/>
          <p:nvPr/>
        </p:nvSpPr>
        <p:spPr>
          <a:xfrm>
            <a:off x="395536" y="1772816"/>
            <a:ext cx="7992888" cy="3416320"/>
          </a:xfrm>
          <a:prstGeom prst="rect">
            <a:avLst/>
          </a:prstGeom>
          <a:noFill/>
        </p:spPr>
        <p:txBody>
          <a:bodyPr wrap="square" rtlCol="0">
            <a:spAutoFit/>
          </a:bodyPr>
          <a:lstStyle/>
          <a:p>
            <a:r>
              <a:rPr lang="en-US" altLang="zh-CN" dirty="0" smtClean="0"/>
              <a:t>There are a number of student organizations at Yale University.</a:t>
            </a:r>
          </a:p>
          <a:p>
            <a:endParaRPr lang="en-US" altLang="zh-CN" dirty="0" smtClean="0"/>
          </a:p>
          <a:p>
            <a:r>
              <a:rPr lang="en-US" altLang="zh-CN" dirty="0" smtClean="0"/>
              <a:t>The Yale Political Union, the oldest student political organization in the United States, is often the largest organization on campus, and is advised by alumni political leaders such as John Kerry and George Pataki.</a:t>
            </a:r>
          </a:p>
          <a:p>
            <a:endParaRPr lang="en-US" altLang="zh-CN" dirty="0" smtClean="0"/>
          </a:p>
          <a:p>
            <a:r>
              <a:rPr lang="en-US" altLang="zh-CN" dirty="0" smtClean="0"/>
              <a:t>The university features a variety of student journals, magazines, and newspapers. The latter category includes the </a:t>
            </a:r>
            <a:r>
              <a:rPr lang="en-US" altLang="zh-CN" i="1" dirty="0" smtClean="0"/>
              <a:t>Yale Daily News</a:t>
            </a:r>
            <a:r>
              <a:rPr lang="en-US" altLang="zh-CN" dirty="0" smtClean="0"/>
              <a:t>, which was first published in 1878 and is the oldest daily college newspaper in the United States. </a:t>
            </a:r>
          </a:p>
          <a:p>
            <a:endParaRPr lang="en-US" altLang="zh-CN" dirty="0" smtClean="0"/>
          </a:p>
          <a:p>
            <a:r>
              <a:rPr lang="en-US" altLang="zh-CN" dirty="0" smtClean="0"/>
              <a:t>The campus also includes several fraternities and sororities.</a:t>
            </a:r>
          </a:p>
          <a:p>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chemeClr val="tx1">
                    <a:lumMod val="75000"/>
                    <a:lumOff val="25000"/>
                  </a:schemeClr>
                </a:solidFill>
              </a:rPr>
              <a:t>THE </a:t>
            </a:r>
            <a:r>
              <a:rPr lang="es-HN" sz="5400" b="1" dirty="0" smtClean="0">
                <a:solidFill>
                  <a:srgbClr val="C00000"/>
                </a:solidFill>
              </a:rPr>
              <a:t>SKULLS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13</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1 Título"/>
          <p:cNvSpPr txBox="1">
            <a:spLocks/>
          </p:cNvSpPr>
          <p:nvPr/>
        </p:nvSpPr>
        <p:spPr>
          <a:xfrm>
            <a:off x="3851920" y="620688"/>
            <a:ext cx="4536504"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spcBef>
                <a:spcPts val="0"/>
              </a:spcBef>
            </a:pP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Skull</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and</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Bones</a:t>
            </a:r>
            <a:r>
              <a:rPr lang="es-HN" sz="1600" b="1" dirty="0" smtClean="0">
                <a:solidFill>
                  <a:schemeClr val="tx1">
                    <a:lumMod val="75000"/>
                    <a:lumOff val="25000"/>
                  </a:schemeClr>
                </a:solidFill>
              </a:rPr>
              <a:t> . </a:t>
            </a:r>
            <a:r>
              <a:rPr lang="es-HN" sz="1600" b="1" dirty="0" err="1" smtClean="0">
                <a:solidFill>
                  <a:schemeClr val="tx1">
                    <a:lumMod val="75000"/>
                    <a:lumOff val="25000"/>
                  </a:schemeClr>
                </a:solidFill>
              </a:rPr>
              <a:t>The</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Order</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of</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Death</a:t>
            </a:r>
            <a:r>
              <a:rPr lang="es-HN" sz="1600" b="1" dirty="0" smtClean="0">
                <a:solidFill>
                  <a:schemeClr val="tx1">
                    <a:lumMod val="75000"/>
                    <a:lumOff val="25000"/>
                  </a:schemeClr>
                </a:solidFill>
              </a:rPr>
              <a:t> . </a:t>
            </a:r>
            <a:r>
              <a:rPr lang="es-HN" sz="1600" b="1" dirty="0" err="1" smtClean="0">
                <a:solidFill>
                  <a:schemeClr val="tx1">
                    <a:lumMod val="75000"/>
                    <a:lumOff val="25000"/>
                  </a:schemeClr>
                </a:solidFill>
              </a:rPr>
              <a:t>The</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Order</a:t>
            </a:r>
            <a:r>
              <a:rPr lang="es-HN" sz="1600" b="1" dirty="0" smtClean="0">
                <a:solidFill>
                  <a:schemeClr val="tx1">
                    <a:lumMod val="75000"/>
                    <a:lumOff val="25000"/>
                  </a:schemeClr>
                </a:solidFill>
              </a:rPr>
              <a:t> .</a:t>
            </a:r>
          </a:p>
          <a:p>
            <a:pPr algn="dist">
              <a:spcBef>
                <a:spcPts val="0"/>
              </a:spcBef>
            </a:pP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Cooperation</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Star</a:t>
            </a:r>
            <a:r>
              <a:rPr lang="es-HN" sz="1600" b="1" dirty="0" smtClean="0">
                <a:solidFill>
                  <a:schemeClr val="tx1">
                    <a:lumMod val="75000"/>
                    <a:lumOff val="25000"/>
                  </a:schemeClr>
                </a:solidFill>
              </a:rPr>
              <a:t> . </a:t>
            </a:r>
            <a:r>
              <a:rPr lang="es-HN" sz="1600" b="1" dirty="0" err="1" smtClean="0">
                <a:solidFill>
                  <a:schemeClr val="tx1">
                    <a:lumMod val="75000"/>
                    <a:lumOff val="25000"/>
                  </a:schemeClr>
                </a:solidFill>
              </a:rPr>
              <a:t>The</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Eulogian</a:t>
            </a:r>
            <a:r>
              <a:rPr lang="es-HN" sz="1600" b="1" dirty="0" smtClean="0">
                <a:solidFill>
                  <a:schemeClr val="tx1">
                    <a:lumMod val="75000"/>
                    <a:lumOff val="25000"/>
                  </a:schemeClr>
                </a:solidFill>
              </a:rPr>
              <a:t> </a:t>
            </a:r>
            <a:r>
              <a:rPr lang="es-HN" sz="1600" b="1" dirty="0" err="1" smtClean="0">
                <a:solidFill>
                  <a:schemeClr val="tx1">
                    <a:lumMod val="75000"/>
                    <a:lumOff val="25000"/>
                  </a:schemeClr>
                </a:solidFill>
              </a:rPr>
              <a:t>Club</a:t>
            </a:r>
            <a:r>
              <a:rPr lang="es-HN" sz="1600" b="1" dirty="0" smtClean="0">
                <a:solidFill>
                  <a:schemeClr val="tx1">
                    <a:lumMod val="75000"/>
                    <a:lumOff val="25000"/>
                  </a:schemeClr>
                </a:solidFill>
              </a:rPr>
              <a:t> . </a:t>
            </a:r>
            <a:r>
              <a:rPr lang="es-HN" sz="1600" b="1" dirty="0" err="1" smtClean="0">
                <a:solidFill>
                  <a:schemeClr val="tx1">
                    <a:lumMod val="75000"/>
                    <a:lumOff val="25000"/>
                  </a:schemeClr>
                </a:solidFill>
              </a:rPr>
              <a:t>Lodge</a:t>
            </a:r>
            <a:r>
              <a:rPr lang="es-HN" sz="1600" b="1" dirty="0" smtClean="0">
                <a:solidFill>
                  <a:schemeClr val="tx1">
                    <a:lumMod val="75000"/>
                    <a:lumOff val="25000"/>
                  </a:schemeClr>
                </a:solidFill>
              </a:rPr>
              <a:t> 322 .</a:t>
            </a:r>
            <a:endParaRPr lang="es-HN" sz="1600" b="1" dirty="0" smtClean="0">
              <a:solidFill>
                <a:srgbClr val="FFC000"/>
              </a:solidFill>
            </a:endParaRPr>
          </a:p>
        </p:txBody>
      </p:sp>
      <p:pic>
        <p:nvPicPr>
          <p:cNvPr id="14" name="图片 13" descr="skulls.jpg"/>
          <p:cNvPicPr>
            <a:picLocks noChangeAspect="1"/>
          </p:cNvPicPr>
          <p:nvPr/>
        </p:nvPicPr>
        <p:blipFill>
          <a:blip r:embed="rId5" cstate="print"/>
          <a:stretch>
            <a:fillRect/>
          </a:stretch>
        </p:blipFill>
        <p:spPr>
          <a:xfrm>
            <a:off x="2984500" y="1924050"/>
            <a:ext cx="3175000" cy="3009900"/>
          </a:xfrm>
          <a:prstGeom prst="rect">
            <a:avLst/>
          </a:prstGeom>
        </p:spPr>
      </p:pic>
      <p:sp>
        <p:nvSpPr>
          <p:cNvPr id="15" name="TextBox 14"/>
          <p:cNvSpPr txBox="1"/>
          <p:nvPr/>
        </p:nvSpPr>
        <p:spPr>
          <a:xfrm>
            <a:off x="467544" y="1796623"/>
            <a:ext cx="7704856" cy="1200329"/>
          </a:xfrm>
          <a:prstGeom prst="rect">
            <a:avLst/>
          </a:prstGeom>
          <a:noFill/>
        </p:spPr>
        <p:txBody>
          <a:bodyPr wrap="square" rtlCol="0">
            <a:spAutoFit/>
          </a:bodyPr>
          <a:lstStyle/>
          <a:p>
            <a:r>
              <a:rPr lang="zh-CN" altLang="zh-CN" dirty="0" smtClean="0"/>
              <a:t>Skull and Bones is an undergraduate senior or secret society at Yale University, New Haven, Connecticut. It is a traditional peer society to Scroll and Key and Wolf's Head, as the three senior class "landed societies" at Yale.</a:t>
            </a:r>
          </a:p>
          <a:p>
            <a:endParaRPr lang="zh-CN" altLang="en-US" dirty="0"/>
          </a:p>
        </p:txBody>
      </p:sp>
      <p:sp>
        <p:nvSpPr>
          <p:cNvPr id="16" name="TextBox 15"/>
          <p:cNvSpPr txBox="1"/>
          <p:nvPr/>
        </p:nvSpPr>
        <p:spPr>
          <a:xfrm>
            <a:off x="467544" y="3125867"/>
            <a:ext cx="7560840" cy="2031325"/>
          </a:xfrm>
          <a:prstGeom prst="rect">
            <a:avLst/>
          </a:prstGeom>
          <a:noFill/>
        </p:spPr>
        <p:txBody>
          <a:bodyPr wrap="square" rtlCol="0">
            <a:spAutoFit/>
          </a:bodyPr>
          <a:lstStyle/>
          <a:p>
            <a:r>
              <a:rPr lang="zh-CN" altLang="zh-CN" b="1" dirty="0" smtClean="0"/>
              <a:t>Tapping </a:t>
            </a:r>
            <a:r>
              <a:rPr lang="en-US" altLang="zh-CN" b="1" dirty="0" smtClean="0"/>
              <a:t>:</a:t>
            </a:r>
            <a:endParaRPr lang="zh-CN" altLang="zh-CN" b="1" dirty="0" smtClean="0"/>
          </a:p>
          <a:p>
            <a:r>
              <a:rPr lang="zh-CN" altLang="zh-CN" dirty="0" smtClean="0"/>
              <a:t>Skull and Bones selects new members every spring as part of Yale University's "Tap Day", and has done so since 1879.[ Recent Tap Days were held on April 20, 2009,</a:t>
            </a:r>
            <a:r>
              <a:rPr lang="en-US" altLang="zh-CN" dirty="0" smtClean="0"/>
              <a:t> </a:t>
            </a:r>
            <a:r>
              <a:rPr lang="zh-CN" altLang="zh-CN" dirty="0" smtClean="0"/>
              <a:t>and April 15, 2010. Every year, Skull and Bones selects fifteen men and women of the junior class to join the society. Skull and Bones traditionally "tapped" those that it viewed as campus leaders and other notable figures for its membership.</a:t>
            </a:r>
            <a:r>
              <a:rPr lang="en-US" altLang="zh-CN" dirty="0" smtClean="0"/>
              <a:t> </a:t>
            </a:r>
            <a:r>
              <a:rPr lang="zh-CN" altLang="zh-CN" dirty="0" smtClean="0"/>
              <a:t>The Tapping ceremony has always been a public event at Yale.</a:t>
            </a:r>
          </a:p>
        </p:txBody>
      </p:sp>
      <p:pic>
        <p:nvPicPr>
          <p:cNvPr id="17" name="图片 16" descr="Skull_and_Crossbones_c1947,_GHW_Bush_left_of_clock.jpg"/>
          <p:cNvPicPr>
            <a:picLocks noChangeAspect="1"/>
          </p:cNvPicPr>
          <p:nvPr/>
        </p:nvPicPr>
        <p:blipFill>
          <a:blip r:embed="rId6" cstate="print"/>
          <a:stretch>
            <a:fillRect/>
          </a:stretch>
        </p:blipFill>
        <p:spPr>
          <a:xfrm>
            <a:off x="1043608" y="1394294"/>
            <a:ext cx="7056784" cy="4069412"/>
          </a:xfrm>
          <a:prstGeom prst="rect">
            <a:avLst/>
          </a:prstGeom>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14"/>
                                        </p:tgtEl>
                                        <p:attrNameLst>
                                          <p:attrName>style.opacity</p:attrName>
                                        </p:attrNameLst>
                                      </p:cBhvr>
                                      <p:to>
                                        <p:strVal val="0.5"/>
                                      </p:to>
                                    </p:set>
                                    <p:animEffect filter="image" prLst="opacity: 0.5">
                                      <p:cBhvr rctx="IE">
                                        <p:cTn id="21" dur="indefinite"/>
                                        <p:tgtEl>
                                          <p:spTgt spid="14"/>
                                        </p:tgtEl>
                                      </p:cBhvr>
                                    </p:animEffect>
                                  </p:childTnLst>
                                </p:cTn>
                              </p:par>
                              <p:par>
                                <p:cTn id="22" presetID="49" presetClass="path" presetSubtype="0" accel="50000" decel="50000" fill="hold" nodeType="withEffect">
                                  <p:stCondLst>
                                    <p:cond delay="0"/>
                                  </p:stCondLst>
                                  <p:childTnLst>
                                    <p:animMotion origin="layout" path="M 0 2.53469E-6 L 0.33073 0.15726 " pathEditMode="relative" rAng="0" ptsTypes="AA">
                                      <p:cBhvr>
                                        <p:cTn id="23" dur="2000" fill="hold"/>
                                        <p:tgtEl>
                                          <p:spTgt spid="14"/>
                                        </p:tgtEl>
                                        <p:attrNameLst>
                                          <p:attrName>ppt_x</p:attrName>
                                          <p:attrName>ppt_y</p:attrName>
                                        </p:attrNameLst>
                                      </p:cBhvr>
                                      <p:rCtr x="165" y="79"/>
                                    </p:animMotion>
                                  </p:childTnLst>
                                </p:cTn>
                              </p:par>
                              <p:par>
                                <p:cTn id="24" presetID="2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ppt_x</p:attrName>
                                        </p:attrNameLst>
                                      </p:cBhvr>
                                      <p:tavLst>
                                        <p:tav tm="0">
                                          <p:val>
                                            <p:strVal val="#ppt_x-.2"/>
                                          </p:val>
                                        </p:tav>
                                        <p:tav tm="100000">
                                          <p:val>
                                            <p:strVal val="#ppt_x"/>
                                          </p:val>
                                        </p:tav>
                                      </p:tavLst>
                                    </p:anim>
                                    <p:anim calcmode="lin" valueType="num">
                                      <p:cBhvr>
                                        <p:cTn id="27"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ppt_x</p:attrName>
                                        </p:attrNameLst>
                                      </p:cBhvr>
                                      <p:tavLst>
                                        <p:tav tm="0">
                                          <p:val>
                                            <p:strVal val="#ppt_x-.2"/>
                                          </p:val>
                                        </p:tav>
                                        <p:tav tm="100000">
                                          <p:val>
                                            <p:strVal val="#ppt_x"/>
                                          </p:val>
                                        </p:tav>
                                      </p:tavLst>
                                    </p:anim>
                                    <p:anim calcmode="lin" valueType="num">
                                      <p:cBhvr>
                                        <p:cTn id="3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782702"/>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YALE </a:t>
            </a:r>
            <a:r>
              <a:rPr lang="es-HN" altLang="zh-CN" sz="5400" b="1" dirty="0" smtClean="0">
                <a:solidFill>
                  <a:schemeClr val="tx1">
                    <a:lumMod val="75000"/>
                    <a:lumOff val="25000"/>
                  </a:schemeClr>
                </a:solidFill>
              </a:rPr>
              <a:t>ACADEMICS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14</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TextBox 11"/>
          <p:cNvSpPr txBox="1"/>
          <p:nvPr/>
        </p:nvSpPr>
        <p:spPr>
          <a:xfrm>
            <a:off x="539552" y="1934830"/>
            <a:ext cx="7920880" cy="2862322"/>
          </a:xfrm>
          <a:prstGeom prst="rect">
            <a:avLst/>
          </a:prstGeom>
          <a:noFill/>
        </p:spPr>
        <p:txBody>
          <a:bodyPr wrap="square" rtlCol="0">
            <a:spAutoFit/>
          </a:bodyPr>
          <a:lstStyle/>
          <a:p>
            <a:r>
              <a:rPr lang="zh-CN" altLang="zh-CN" dirty="0" smtClean="0"/>
              <a:t>The university is one of only seven institutions of higher education in the world that is need blind and full-need to all of its applicants, including international students. </a:t>
            </a:r>
            <a:endParaRPr lang="en-US" altLang="zh-CN" dirty="0" smtClean="0"/>
          </a:p>
          <a:p>
            <a:endParaRPr lang="en-US" altLang="zh-CN" dirty="0" smtClean="0"/>
          </a:p>
          <a:p>
            <a:r>
              <a:rPr lang="zh-CN" altLang="zh-CN" dirty="0" smtClean="0"/>
              <a:t>Through its program of need-based financial aid, Yale commits to meet the full demonstrated financial need of all applicants, and more than 50% of Yale students receive financial assistance. Most financial aid is in the form of grants and scholarships that do not need to be paid back to the university, and the average scholarship for the 2011–2012 school year was $35,400. More than 750 students in Yale College are expected to have $0 parental contribution.</a:t>
            </a: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15</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TextBox 11"/>
          <p:cNvSpPr txBox="1"/>
          <p:nvPr/>
        </p:nvSpPr>
        <p:spPr>
          <a:xfrm>
            <a:off x="1835696" y="2283837"/>
            <a:ext cx="6840760" cy="2585323"/>
          </a:xfrm>
          <a:prstGeom prst="rect">
            <a:avLst/>
          </a:prstGeom>
          <a:noFill/>
        </p:spPr>
        <p:txBody>
          <a:bodyPr wrap="square" rtlCol="0">
            <a:spAutoFit/>
          </a:bodyPr>
          <a:lstStyle/>
          <a:p>
            <a:pPr>
              <a:lnSpc>
                <a:spcPct val="150000"/>
              </a:lnSpc>
            </a:pPr>
            <a:r>
              <a:rPr lang="en-US" altLang="zh-CN" sz="3600" b="1" dirty="0" smtClean="0">
                <a:solidFill>
                  <a:schemeClr val="tx2"/>
                </a:solidFill>
              </a:rPr>
              <a:t>School of Management</a:t>
            </a:r>
          </a:p>
          <a:p>
            <a:pPr lvl="2">
              <a:lnSpc>
                <a:spcPct val="150000"/>
              </a:lnSpc>
            </a:pPr>
            <a:r>
              <a:rPr lang="en-US" altLang="zh-CN" sz="3600" b="1" dirty="0" smtClean="0">
                <a:solidFill>
                  <a:schemeClr val="tx2"/>
                </a:solidFill>
              </a:rPr>
              <a:t>Department of Statistics</a:t>
            </a:r>
          </a:p>
          <a:p>
            <a:pPr lvl="1">
              <a:lnSpc>
                <a:spcPct val="150000"/>
              </a:lnSpc>
            </a:pPr>
            <a:r>
              <a:rPr lang="en-US" altLang="zh-CN" sz="3600" b="1" dirty="0" smtClean="0">
                <a:solidFill>
                  <a:schemeClr val="tx2"/>
                </a:solidFill>
              </a:rPr>
              <a:t>Economics Department</a:t>
            </a:r>
            <a:endParaRPr lang="zh-CN" altLang="en-US" sz="3600" b="1" dirty="0">
              <a:solidFill>
                <a:schemeClr val="tx2"/>
              </a:solidFill>
            </a:endParaRPr>
          </a:p>
        </p:txBody>
      </p:sp>
      <p:sp>
        <p:nvSpPr>
          <p:cNvPr id="13" name="1 Título"/>
          <p:cNvSpPr txBox="1">
            <a:spLocks/>
          </p:cNvSpPr>
          <p:nvPr/>
        </p:nvSpPr>
        <p:spPr>
          <a:xfrm>
            <a:off x="543101" y="909123"/>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chemeClr val="tx1">
                    <a:lumMod val="75000"/>
                    <a:lumOff val="25000"/>
                  </a:schemeClr>
                </a:solidFill>
              </a:rPr>
              <a:t>ACADEMIC </a:t>
            </a:r>
            <a:r>
              <a:rPr lang="es-HN" altLang="zh-CN" sz="5400" b="1" dirty="0" smtClean="0">
                <a:solidFill>
                  <a:srgbClr val="C00000"/>
                </a:solidFill>
              </a:rPr>
              <a:t>OFFERINGS</a:t>
            </a:r>
            <a:endParaRPr lang="es-HN" sz="5400" b="1" dirty="0">
              <a:solidFill>
                <a:srgbClr val="C00000"/>
              </a:solidFill>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iterate type="lt">
                                    <p:tmPct val="0"/>
                                  </p:iterate>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childTnLst>
                          </p:cTn>
                        </p:par>
                        <p:par>
                          <p:cTn id="15" fill="hold">
                            <p:stCondLst>
                              <p:cond delay="500"/>
                            </p:stCondLst>
                            <p:childTnLst>
                              <p:par>
                                <p:cTn id="16" presetID="27" presetClass="emph" presetSubtype="0" fill="hold" grpId="1" nodeType="afterEffect">
                                  <p:stCondLst>
                                    <p:cond delay="0"/>
                                  </p:stCondLst>
                                  <p:iterate type="lt">
                                    <p:tmPct val="0"/>
                                  </p:iterate>
                                  <p:childTnLst>
                                    <p:animClr clrSpc="rgb">
                                      <p:cBhvr override="childStyle">
                                        <p:cTn id="17" dur="250" autoRev="1" fill="hold"/>
                                        <p:tgtEl>
                                          <p:spTgt spid="12"/>
                                        </p:tgtEl>
                                        <p:attrNameLst>
                                          <p:attrName>style.color</p:attrName>
                                        </p:attrNameLst>
                                      </p:cBhvr>
                                      <p:to>
                                        <a:schemeClr val="bg1"/>
                                      </p:to>
                                    </p:animClr>
                                    <p:animClr clrSpc="rgb">
                                      <p:cBhvr>
                                        <p:cTn id="18" dur="250" autoRev="1" fill="hold"/>
                                        <p:tgtEl>
                                          <p:spTgt spid="12"/>
                                        </p:tgtEl>
                                        <p:attrNameLst>
                                          <p:attrName>fillcolor</p:attrName>
                                        </p:attrNameLst>
                                      </p:cBhvr>
                                      <p:to>
                                        <a:schemeClr val="bg1"/>
                                      </p:to>
                                    </p:animClr>
                                    <p:set>
                                      <p:cBhvr>
                                        <p:cTn id="19" dur="250" autoRev="1" fill="hold"/>
                                        <p:tgtEl>
                                          <p:spTgt spid="12"/>
                                        </p:tgtEl>
                                        <p:attrNameLst>
                                          <p:attrName>fill.type</p:attrName>
                                        </p:attrNameLst>
                                      </p:cBhvr>
                                      <p:to>
                                        <p:strVal val="solid"/>
                                      </p:to>
                                    </p:set>
                                    <p:set>
                                      <p:cBhvr>
                                        <p:cTn id="20" dur="250" autoRev="1"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476672"/>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err="1" smtClean="0">
                <a:solidFill>
                  <a:schemeClr val="tx1">
                    <a:lumMod val="75000"/>
                    <a:lumOff val="25000"/>
                  </a:schemeClr>
                </a:solidFill>
              </a:rPr>
              <a:t>School</a:t>
            </a:r>
            <a:r>
              <a:rPr lang="es-HN" altLang="zh-CN" sz="5400" b="1" dirty="0" smtClean="0">
                <a:solidFill>
                  <a:schemeClr val="tx1">
                    <a:lumMod val="75000"/>
                    <a:lumOff val="25000"/>
                  </a:schemeClr>
                </a:solidFill>
              </a:rPr>
              <a:t> </a:t>
            </a:r>
            <a:r>
              <a:rPr lang="es-HN" altLang="zh-CN" sz="5400" b="1" dirty="0" err="1" smtClean="0">
                <a:solidFill>
                  <a:schemeClr val="tx1">
                    <a:lumMod val="75000"/>
                    <a:lumOff val="25000"/>
                  </a:schemeClr>
                </a:solidFill>
              </a:rPr>
              <a:t>of</a:t>
            </a:r>
            <a:r>
              <a:rPr lang="es-HN" altLang="zh-CN" sz="5400" b="1" dirty="0" smtClean="0">
                <a:solidFill>
                  <a:srgbClr val="C00000"/>
                </a:solidFill>
              </a:rPr>
              <a:t> </a:t>
            </a:r>
            <a:r>
              <a:rPr lang="es-HN" sz="5400" b="1" dirty="0" smtClean="0">
                <a:solidFill>
                  <a:srgbClr val="C00000"/>
                </a:solidFill>
              </a:rPr>
              <a:t>MANAGEMENT</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16</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3" name="1 Título"/>
          <p:cNvSpPr txBox="1">
            <a:spLocks/>
          </p:cNvSpPr>
          <p:nvPr/>
        </p:nvSpPr>
        <p:spPr>
          <a:xfrm>
            <a:off x="395536" y="908720"/>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Our</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mission</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is</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to</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educate</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leaders</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for</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business</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and</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society</a:t>
            </a:r>
            <a:r>
              <a:rPr lang="es-HN" sz="2000" b="1" dirty="0" smtClean="0">
                <a:solidFill>
                  <a:schemeClr val="tx1">
                    <a:lumMod val="75000"/>
                    <a:lumOff val="25000"/>
                  </a:schemeClr>
                </a:solidFill>
              </a:rPr>
              <a:t>.</a:t>
            </a:r>
            <a:endParaRPr lang="es-HN" sz="2000" b="1" dirty="0" smtClean="0">
              <a:solidFill>
                <a:srgbClr val="FFC000"/>
              </a:solidFill>
            </a:endParaRPr>
          </a:p>
        </p:txBody>
      </p:sp>
      <p:sp>
        <p:nvSpPr>
          <p:cNvPr id="14" name="TextBox 13"/>
          <p:cNvSpPr txBox="1"/>
          <p:nvPr/>
        </p:nvSpPr>
        <p:spPr>
          <a:xfrm>
            <a:off x="395536" y="1700808"/>
            <a:ext cx="8424936" cy="4247317"/>
          </a:xfrm>
          <a:prstGeom prst="rect">
            <a:avLst/>
          </a:prstGeom>
          <a:noFill/>
        </p:spPr>
        <p:txBody>
          <a:bodyPr wrap="square" rtlCol="0">
            <a:spAutoFit/>
          </a:bodyPr>
          <a:lstStyle/>
          <a:p>
            <a:r>
              <a:rPr lang="zh-CN" altLang="zh-CN" dirty="0" smtClean="0"/>
              <a:t>The doctoral program is taught by the faculty of the Yale School of Management and is intended for students who plan scholarly careers involving research and teaching in management. The program is small and admits only a few highly qualified students each year. Currently, specialization is offered in the management fields of accounting, financial economics, marketing, and organizations and management.</a:t>
            </a:r>
          </a:p>
          <a:p>
            <a:r>
              <a:rPr lang="zh-CN" altLang="zh-CN" b="1" dirty="0" smtClean="0"/>
              <a:t> </a:t>
            </a:r>
            <a:endParaRPr lang="zh-CN" altLang="zh-CN" dirty="0" smtClean="0"/>
          </a:p>
          <a:p>
            <a:r>
              <a:rPr lang="zh-CN" altLang="zh-CN" dirty="0" smtClean="0"/>
              <a:t>Management Ph.D. students take a variety of courses offered by the Yale Graduate School, e.g., courses offered by the Economics, Statistics, Psychology and Sociology departments as well as the Yale Law School. They also take specialized courses in their area of interest. These specialized courses (e.g., Seminar in Accounting Research, Experimental Economics, Financial Economics, Corporate Finance and Market Microstructure, Analytical Methods in Marketing, Behavioral Decision Making, Organizations &amp; Management : Inside Organizations and Organizations &amp; Management : Organizations and the Environment) are taught by the faculty of the Yale School of Management.</a:t>
            </a:r>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ppt_x</p:attrName>
                                        </p:attrNameLst>
                                      </p:cBhvr>
                                      <p:tavLst>
                                        <p:tav tm="0">
                                          <p:val>
                                            <p:strVal val="#ppt_x-.2"/>
                                          </p:val>
                                        </p:tav>
                                        <p:tav tm="100000">
                                          <p:val>
                                            <p:strVal val="#ppt_x"/>
                                          </p:val>
                                        </p:tav>
                                      </p:tavLst>
                                    </p:anim>
                                    <p:anim calcmode="lin" valueType="num">
                                      <p:cBhvr>
                                        <p:cTn id="17"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Oval 2"/>
          <p:cNvSpPr>
            <a:spLocks noChangeArrowheads="1"/>
          </p:cNvSpPr>
          <p:nvPr/>
        </p:nvSpPr>
        <p:spPr bwMode="auto">
          <a:xfrm>
            <a:off x="900113" y="-6777038"/>
            <a:ext cx="7021512" cy="6777038"/>
          </a:xfrm>
          <a:prstGeom prst="ellipse">
            <a:avLst/>
          </a:prstGeom>
          <a:gradFill rotWithShape="1">
            <a:gsLst>
              <a:gs pos="0">
                <a:srgbClr val="00CC00">
                  <a:alpha val="83000"/>
                </a:srgbClr>
              </a:gs>
              <a:gs pos="100000">
                <a:srgbClr val="00CC00">
                  <a:gamma/>
                  <a:tint val="0"/>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4099" name="WordArt 3"/>
          <p:cNvSpPr>
            <a:spLocks noChangeArrowheads="1" noChangeShapeType="1" noTextEdit="1"/>
          </p:cNvSpPr>
          <p:nvPr/>
        </p:nvSpPr>
        <p:spPr bwMode="auto">
          <a:xfrm>
            <a:off x="2051720" y="2060848"/>
            <a:ext cx="3096741" cy="719460"/>
          </a:xfrm>
          <a:prstGeom prst="rect">
            <a:avLst/>
          </a:prstGeom>
        </p:spPr>
        <p:txBody>
          <a:bodyPr wrap="none" fromWordArt="1">
            <a:prstTxWarp prst="textPlain">
              <a:avLst>
                <a:gd name="adj" fmla="val 50000"/>
              </a:avLst>
            </a:prstTxWarp>
          </a:bodyPr>
          <a:lstStyle/>
          <a:p>
            <a:pPr algn="ctr"/>
            <a:r>
              <a:rPr lang="en-US" altLang="zh-CN" sz="3600" b="1" kern="10" dirty="0" smtClean="0">
                <a:ln w="9525">
                  <a:noFill/>
                  <a:round/>
                  <a:headEnd/>
                  <a:tailEnd/>
                </a:ln>
                <a:latin typeface="Monotype Corsiva" pitchFamily="66" charset="0"/>
                <a:ea typeface="新宋体"/>
                <a:cs typeface="Arial" pitchFamily="34" charset="0"/>
              </a:rPr>
              <a:t>Presented by:</a:t>
            </a:r>
            <a:endParaRPr lang="zh-CN" altLang="en-US" sz="3600" b="1" kern="10" dirty="0">
              <a:ln w="9525">
                <a:noFill/>
                <a:round/>
                <a:headEnd/>
                <a:tailEnd/>
              </a:ln>
              <a:latin typeface="Monotype Corsiva" pitchFamily="66" charset="0"/>
              <a:ea typeface="新宋体"/>
              <a:cs typeface="Arial" pitchFamily="34" charset="0"/>
            </a:endParaRPr>
          </a:p>
        </p:txBody>
      </p:sp>
      <p:sp>
        <p:nvSpPr>
          <p:cNvPr id="5" name="TextBox 4"/>
          <p:cNvSpPr txBox="1"/>
          <p:nvPr/>
        </p:nvSpPr>
        <p:spPr>
          <a:xfrm>
            <a:off x="3635896" y="3284984"/>
            <a:ext cx="4608512" cy="2585323"/>
          </a:xfrm>
          <a:prstGeom prst="rect">
            <a:avLst/>
          </a:prstGeom>
          <a:noFill/>
        </p:spPr>
        <p:txBody>
          <a:bodyPr wrap="square" rtlCol="0">
            <a:spAutoFit/>
          </a:bodyPr>
          <a:lstStyle/>
          <a:p>
            <a:r>
              <a:rPr lang="zh-CN" altLang="en-US" sz="3600" kern="10" dirty="0" smtClean="0">
                <a:ln w="9525">
                  <a:noFill/>
                  <a:round/>
                  <a:headEnd/>
                  <a:tailEnd/>
                </a:ln>
                <a:latin typeface="方正姚体" pitchFamily="2" charset="-122"/>
                <a:ea typeface="方正姚体" pitchFamily="2" charset="-122"/>
              </a:rPr>
              <a:t>统计</a:t>
            </a:r>
            <a:r>
              <a:rPr lang="en-US" altLang="zh-CN" sz="3600" kern="10" dirty="0" smtClean="0">
                <a:ln w="9525">
                  <a:noFill/>
                  <a:round/>
                  <a:headEnd/>
                  <a:tailEnd/>
                </a:ln>
                <a:latin typeface="方正姚体" pitchFamily="2" charset="-122"/>
                <a:ea typeface="方正姚体" pitchFamily="2" charset="-122"/>
              </a:rPr>
              <a:t>10-</a:t>
            </a:r>
            <a:r>
              <a:rPr lang="zh-CN" altLang="en-US" sz="3600" kern="10" dirty="0" smtClean="0">
                <a:ln w="9525">
                  <a:noFill/>
                  <a:round/>
                  <a:headEnd/>
                  <a:tailEnd/>
                </a:ln>
                <a:latin typeface="方正姚体" pitchFamily="2" charset="-122"/>
                <a:ea typeface="方正姚体" pitchFamily="2" charset="-122"/>
              </a:rPr>
              <a:t>徐玖</a:t>
            </a:r>
            <a:r>
              <a:rPr lang="zh-CN" altLang="en-US" sz="3600" kern="10" dirty="0" smtClean="0">
                <a:ln w="9525">
                  <a:noFill/>
                  <a:round/>
                  <a:headEnd/>
                  <a:tailEnd/>
                </a:ln>
                <a:latin typeface="方正姚体" pitchFamily="2" charset="-122"/>
                <a:ea typeface="方正姚体" pitchFamily="2" charset="-122"/>
              </a:rPr>
              <a:t>堃</a:t>
            </a:r>
            <a:endParaRPr lang="en-US" altLang="zh-CN" sz="3600" kern="10" dirty="0" smtClean="0">
              <a:ln w="9525">
                <a:noFill/>
                <a:round/>
                <a:headEnd/>
                <a:tailEnd/>
              </a:ln>
              <a:latin typeface="方正姚体" pitchFamily="2" charset="-122"/>
              <a:ea typeface="方正姚体" pitchFamily="2" charset="-122"/>
            </a:endParaRPr>
          </a:p>
          <a:p>
            <a:pPr lvl="4"/>
            <a:r>
              <a:rPr lang="zh-CN" altLang="en-US" sz="3600" kern="10" dirty="0" smtClean="0">
                <a:ln w="9525">
                  <a:noFill/>
                  <a:round/>
                  <a:headEnd/>
                  <a:tailEnd/>
                </a:ln>
                <a:latin typeface="方正姚体" pitchFamily="2" charset="-122"/>
                <a:ea typeface="方正姚体" pitchFamily="2" charset="-122"/>
              </a:rPr>
              <a:t>丁洋</a:t>
            </a:r>
            <a:endParaRPr lang="en-US" altLang="zh-CN" sz="3600" kern="10" dirty="0" smtClean="0">
              <a:ln w="9525">
                <a:noFill/>
                <a:round/>
                <a:headEnd/>
                <a:tailEnd/>
              </a:ln>
              <a:latin typeface="方正姚体" pitchFamily="2" charset="-122"/>
              <a:ea typeface="方正姚体" pitchFamily="2" charset="-122"/>
            </a:endParaRPr>
          </a:p>
          <a:p>
            <a:pPr lvl="4"/>
            <a:r>
              <a:rPr lang="zh-CN" altLang="en-US" sz="3600" kern="10" dirty="0" smtClean="0">
                <a:ln w="9525">
                  <a:noFill/>
                  <a:round/>
                  <a:headEnd/>
                  <a:tailEnd/>
                </a:ln>
                <a:latin typeface="方正姚体" pitchFamily="2" charset="-122"/>
                <a:ea typeface="方正姚体" pitchFamily="2" charset="-122"/>
              </a:rPr>
              <a:t>刘</a:t>
            </a:r>
            <a:r>
              <a:rPr lang="zh-CN" altLang="en-US" sz="3600" kern="10" dirty="0" smtClean="0">
                <a:ln w="9525">
                  <a:noFill/>
                  <a:round/>
                  <a:headEnd/>
                  <a:tailEnd/>
                </a:ln>
                <a:latin typeface="方正姚体" pitchFamily="2" charset="-122"/>
                <a:ea typeface="方正姚体" pitchFamily="2" charset="-122"/>
              </a:rPr>
              <a:t>畅</a:t>
            </a:r>
            <a:endParaRPr lang="en-US" altLang="zh-CN" sz="3600" kern="10" dirty="0" smtClean="0">
              <a:ln w="9525">
                <a:noFill/>
                <a:round/>
                <a:headEnd/>
                <a:tailEnd/>
              </a:ln>
              <a:latin typeface="方正姚体" pitchFamily="2" charset="-122"/>
              <a:ea typeface="方正姚体" pitchFamily="2" charset="-122"/>
            </a:endParaRPr>
          </a:p>
          <a:p>
            <a:r>
              <a:rPr lang="zh-CN" altLang="en-US" sz="3600" kern="10" dirty="0" smtClean="0">
                <a:ln w="9525">
                  <a:noFill/>
                  <a:round/>
                  <a:headEnd/>
                  <a:tailEnd/>
                </a:ln>
                <a:latin typeface="方正姚体" pitchFamily="2" charset="-122"/>
                <a:ea typeface="方正姚体" pitchFamily="2" charset="-122"/>
              </a:rPr>
              <a:t>会计</a:t>
            </a:r>
            <a:r>
              <a:rPr lang="en-US" altLang="zh-CN" sz="3600" kern="10" dirty="0" smtClean="0">
                <a:ln w="9525">
                  <a:noFill/>
                  <a:round/>
                  <a:headEnd/>
                  <a:tailEnd/>
                </a:ln>
                <a:latin typeface="方正姚体" pitchFamily="2" charset="-122"/>
                <a:ea typeface="方正姚体" pitchFamily="2" charset="-122"/>
              </a:rPr>
              <a:t>10-</a:t>
            </a:r>
            <a:r>
              <a:rPr lang="zh-CN" altLang="en-US" sz="3600" kern="10" dirty="0" smtClean="0">
                <a:ln w="9525">
                  <a:noFill/>
                  <a:round/>
                  <a:headEnd/>
                  <a:tailEnd/>
                </a:ln>
                <a:latin typeface="方正姚体" pitchFamily="2" charset="-122"/>
                <a:ea typeface="方正姚体" pitchFamily="2" charset="-122"/>
              </a:rPr>
              <a:t>柴晨朔</a:t>
            </a:r>
          </a:p>
          <a:p>
            <a:endParaRPr lang="zh-CN" altLang="en-US" dirty="0"/>
          </a:p>
        </p:txBody>
      </p:sp>
    </p:spTree>
  </p:cSld>
  <p:clrMapOvr>
    <a:masterClrMapping/>
  </p:clrMapOvr>
  <p:transition advClick="0" advTm="1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0"/>
                                        <p:tgtEl>
                                          <p:spTgt spid="4098"/>
                                        </p:tgtEl>
                                        <p:attrNameLst>
                                          <p:attrName>ppt_x</p:attrName>
                                        </p:attrNameLst>
                                      </p:cBhvr>
                                      <p:tavLst>
                                        <p:tav tm="0">
                                          <p:val>
                                            <p:strVal val="ppt_x"/>
                                          </p:val>
                                        </p:tav>
                                        <p:tav tm="100000">
                                          <p:val>
                                            <p:strVal val="ppt_x"/>
                                          </p:val>
                                        </p:tav>
                                      </p:tavLst>
                                    </p:anim>
                                    <p:anim calcmode="lin" valueType="num">
                                      <p:cBhvr additive="base">
                                        <p:cTn id="7" dur="5000"/>
                                        <p:tgtEl>
                                          <p:spTgt spid="4098"/>
                                        </p:tgtEl>
                                        <p:attrNameLst>
                                          <p:attrName>ppt_y</p:attrName>
                                        </p:attrNameLst>
                                      </p:cBhvr>
                                      <p:tavLst>
                                        <p:tav tm="0">
                                          <p:val>
                                            <p:strVal val="ppt_y"/>
                                          </p:val>
                                        </p:tav>
                                        <p:tav tm="100000">
                                          <p:val>
                                            <p:strVal val="1+ppt_h/2"/>
                                          </p:val>
                                        </p:tav>
                                      </p:tavLst>
                                    </p:anim>
                                    <p:set>
                                      <p:cBhvr>
                                        <p:cTn id="8" dur="1" fill="hold">
                                          <p:stCondLst>
                                            <p:cond delay="4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549083"/>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err="1" smtClean="0">
                <a:solidFill>
                  <a:schemeClr val="tx1">
                    <a:lumMod val="75000"/>
                    <a:lumOff val="25000"/>
                  </a:schemeClr>
                </a:solidFill>
              </a:rPr>
              <a:t>Department</a:t>
            </a:r>
            <a:r>
              <a:rPr lang="es-HN" altLang="zh-CN" sz="5400" b="1" dirty="0" smtClean="0">
                <a:solidFill>
                  <a:schemeClr val="tx1">
                    <a:lumMod val="75000"/>
                    <a:lumOff val="25000"/>
                  </a:schemeClr>
                </a:solidFill>
              </a:rPr>
              <a:t> </a:t>
            </a:r>
            <a:r>
              <a:rPr lang="es-HN" altLang="zh-CN" sz="5400" b="1" dirty="0" err="1" smtClean="0">
                <a:solidFill>
                  <a:schemeClr val="tx1">
                    <a:lumMod val="75000"/>
                    <a:lumOff val="25000"/>
                  </a:schemeClr>
                </a:solidFill>
              </a:rPr>
              <a:t>of</a:t>
            </a:r>
            <a:r>
              <a:rPr lang="es-HN" altLang="zh-CN" sz="5400" b="1" dirty="0" smtClean="0">
                <a:solidFill>
                  <a:srgbClr val="C00000"/>
                </a:solidFill>
              </a:rPr>
              <a:t> </a:t>
            </a:r>
            <a:r>
              <a:rPr lang="es-HN" sz="5400" b="1" dirty="0" smtClean="0">
                <a:solidFill>
                  <a:srgbClr val="C00000"/>
                </a:solidFill>
              </a:rPr>
              <a:t>STATISTICS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17</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4" name="TextBox 13"/>
          <p:cNvSpPr txBox="1"/>
          <p:nvPr/>
        </p:nvSpPr>
        <p:spPr>
          <a:xfrm>
            <a:off x="395536" y="1556792"/>
            <a:ext cx="3672408" cy="4104456"/>
          </a:xfrm>
          <a:prstGeom prst="rect">
            <a:avLst/>
          </a:prstGeom>
          <a:noFill/>
        </p:spPr>
        <p:txBody>
          <a:bodyPr wrap="square" rtlCol="0">
            <a:spAutoFit/>
          </a:bodyPr>
          <a:lstStyle/>
          <a:p>
            <a:r>
              <a:rPr lang="en-US" altLang="zh-CN" dirty="0" smtClean="0"/>
              <a:t>The Department of Statistics at Yale University consists of 8 faculty members, 3 staff, and 22 graduate students. They offer M.A. and Ph.D. programs, as well as an undergraduate major in Statistics. </a:t>
            </a:r>
          </a:p>
          <a:p>
            <a:endParaRPr lang="zh-CN" altLang="zh-CN" dirty="0" smtClean="0"/>
          </a:p>
          <a:p>
            <a:r>
              <a:rPr lang="en-US" altLang="zh-CN" dirty="0" smtClean="0"/>
              <a:t>They have active research programs in statistical information theory, statistical genetics and bioinformatics, </a:t>
            </a:r>
            <a:r>
              <a:rPr lang="en-US" altLang="zh-CN" dirty="0" err="1" smtClean="0"/>
              <a:t>bayesian</a:t>
            </a:r>
            <a:r>
              <a:rPr lang="en-US" altLang="zh-CN" dirty="0" smtClean="0"/>
              <a:t> methods, statistical computing, graphical methods, model selection, </a:t>
            </a:r>
            <a:r>
              <a:rPr lang="en-US" altLang="zh-CN" dirty="0" err="1" smtClean="0"/>
              <a:t>asymptotics</a:t>
            </a:r>
            <a:r>
              <a:rPr lang="en-US" altLang="zh-CN" dirty="0" smtClean="0"/>
              <a:t>, and other topics. </a:t>
            </a:r>
            <a:endParaRPr lang="zh-CN" altLang="zh-CN" dirty="0"/>
          </a:p>
        </p:txBody>
      </p:sp>
      <p:pic>
        <p:nvPicPr>
          <p:cNvPr id="36866" name="Picture 2" descr="dept2011-12"/>
          <p:cNvPicPr>
            <a:picLocks noChangeAspect="1" noChangeArrowheads="1"/>
          </p:cNvPicPr>
          <p:nvPr/>
        </p:nvPicPr>
        <p:blipFill>
          <a:blip r:embed="rId5" cstate="print"/>
          <a:srcRect/>
          <a:stretch>
            <a:fillRect/>
          </a:stretch>
        </p:blipFill>
        <p:spPr bwMode="auto">
          <a:xfrm>
            <a:off x="4211960" y="1713334"/>
            <a:ext cx="4381500" cy="3371850"/>
          </a:xfrm>
          <a:prstGeom prst="rect">
            <a:avLst/>
          </a:prstGeom>
          <a:noFill/>
          <a:ln w="9525">
            <a:noFill/>
            <a:miter lim="800000"/>
            <a:headEnd/>
            <a:tailEnd/>
          </a:ln>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6866"/>
                                        </p:tgtEl>
                                        <p:attrNameLst>
                                          <p:attrName>style.visibility</p:attrName>
                                        </p:attrNameLst>
                                      </p:cBhvr>
                                      <p:to>
                                        <p:strVal val="visible"/>
                                      </p:to>
                                    </p:set>
                                    <p:animEffect transition="in" filter="fade">
                                      <p:cBhvr>
                                        <p:cTn id="17" dur="1000"/>
                                        <p:tgtEl>
                                          <p:spTgt spid="36866"/>
                                        </p:tgtEl>
                                      </p:cBhvr>
                                    </p:animEffect>
                                    <p:anim calcmode="lin" valueType="num">
                                      <p:cBhvr>
                                        <p:cTn id="18" dur="1000" fill="hold"/>
                                        <p:tgtEl>
                                          <p:spTgt spid="36866"/>
                                        </p:tgtEl>
                                        <p:attrNameLst>
                                          <p:attrName>ppt_x</p:attrName>
                                        </p:attrNameLst>
                                      </p:cBhvr>
                                      <p:tavLst>
                                        <p:tav tm="0">
                                          <p:val>
                                            <p:strVal val="#ppt_x"/>
                                          </p:val>
                                        </p:tav>
                                        <p:tav tm="100000">
                                          <p:val>
                                            <p:strVal val="#ppt_x"/>
                                          </p:val>
                                        </p:tav>
                                      </p:tavLst>
                                    </p:anim>
                                    <p:anim calcmode="lin" valueType="num">
                                      <p:cBhvr>
                                        <p:cTn id="19" dur="1000" fill="hold"/>
                                        <p:tgtEl>
                                          <p:spTgt spid="368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93099"/>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ECONOMICS </a:t>
            </a:r>
            <a:r>
              <a:rPr lang="es-HN" altLang="zh-CN" sz="5400" b="1" dirty="0" err="1" smtClean="0">
                <a:solidFill>
                  <a:schemeClr val="tx1">
                    <a:lumMod val="75000"/>
                    <a:lumOff val="25000"/>
                  </a:schemeClr>
                </a:solidFill>
              </a:rPr>
              <a:t>Department</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18</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4" name="TextBox 13"/>
          <p:cNvSpPr txBox="1"/>
          <p:nvPr/>
        </p:nvSpPr>
        <p:spPr>
          <a:xfrm>
            <a:off x="395536" y="1751905"/>
            <a:ext cx="8352928" cy="3693319"/>
          </a:xfrm>
          <a:prstGeom prst="rect">
            <a:avLst/>
          </a:prstGeom>
          <a:noFill/>
        </p:spPr>
        <p:txBody>
          <a:bodyPr wrap="square" rtlCol="0">
            <a:spAutoFit/>
          </a:bodyPr>
          <a:lstStyle/>
          <a:p>
            <a:r>
              <a:rPr lang="en-US" altLang="zh-CN" dirty="0" smtClean="0"/>
              <a:t>Yale's Economics Department offers a challenging and rigorous academic program, a distinguished and accessible faculty, and a friendly, supportive environment for study. </a:t>
            </a:r>
          </a:p>
          <a:p>
            <a:endParaRPr lang="en-US" altLang="zh-CN" dirty="0" smtClean="0"/>
          </a:p>
          <a:p>
            <a:r>
              <a:rPr lang="en-US" altLang="zh-CN" dirty="0" smtClean="0"/>
              <a:t>Our faculty covers a broad range of research and teaching interests. Courses and seminars span the whole spectrum of economics: from the mathematics of general equilibrium theory to economic history; from statistical and econometric methodology to its applications in macro economics, labor economics and demography; from macroeconomic policy to antitrust and environmental regulation; from the United States and developed economies to the developing nations of Latin America, Asia and Africa; from international trade and finance to the theory of public choice. Whatever your interest, the chances are that you will find someone on the faculty to guide you, if not in a regularly offered course or seminar or workshop, then in a reading and research course tailored to your needs, and finally in your Ph.D. Dissertation research.</a:t>
            </a:r>
            <a:endParaRPr lang="zh-CN" altLang="zh-CN" dirty="0"/>
          </a:p>
        </p:txBody>
      </p:sp>
      <p:pic>
        <p:nvPicPr>
          <p:cNvPr id="37890" name="Picture 2" descr="Graduate Class of 2007"/>
          <p:cNvPicPr>
            <a:picLocks noChangeAspect="1" noChangeArrowheads="1"/>
          </p:cNvPicPr>
          <p:nvPr/>
        </p:nvPicPr>
        <p:blipFill>
          <a:blip r:embed="rId5" cstate="print"/>
          <a:srcRect/>
          <a:stretch>
            <a:fillRect/>
          </a:stretch>
        </p:blipFill>
        <p:spPr bwMode="auto">
          <a:xfrm>
            <a:off x="701458" y="213216"/>
            <a:ext cx="7542950" cy="5808072"/>
          </a:xfrm>
          <a:prstGeom prst="rect">
            <a:avLst/>
          </a:prstGeom>
          <a:noFill/>
          <a:ln w="9525">
            <a:noFill/>
            <a:miter lim="800000"/>
            <a:headEnd/>
            <a:tailEnd/>
          </a:ln>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7890"/>
                                        </p:tgtEl>
                                        <p:attrNameLst>
                                          <p:attrName>style.visibility</p:attrName>
                                        </p:attrNameLst>
                                      </p:cBhvr>
                                      <p:to>
                                        <p:strVal val="visible"/>
                                      </p:to>
                                    </p:set>
                                    <p:anim calcmode="lin" valueType="num">
                                      <p:cBhvr>
                                        <p:cTn id="19" dur="500" fill="hold"/>
                                        <p:tgtEl>
                                          <p:spTgt spid="37890"/>
                                        </p:tgtEl>
                                        <p:attrNameLst>
                                          <p:attrName>ppt_w</p:attrName>
                                        </p:attrNameLst>
                                      </p:cBhvr>
                                      <p:tavLst>
                                        <p:tav tm="0">
                                          <p:val>
                                            <p:fltVal val="0"/>
                                          </p:val>
                                        </p:tav>
                                        <p:tav tm="100000">
                                          <p:val>
                                            <p:strVal val="#ppt_w"/>
                                          </p:val>
                                        </p:tav>
                                      </p:tavLst>
                                    </p:anim>
                                    <p:anim calcmode="lin" valueType="num">
                                      <p:cBhvr>
                                        <p:cTn id="20" dur="500" fill="hold"/>
                                        <p:tgtEl>
                                          <p:spTgt spid="378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93099"/>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YALE </a:t>
            </a:r>
            <a:r>
              <a:rPr lang="es-HN" altLang="zh-CN" sz="5400" b="1" dirty="0" smtClean="0">
                <a:solidFill>
                  <a:schemeClr val="tx1">
                    <a:lumMod val="75000"/>
                    <a:lumOff val="25000"/>
                  </a:schemeClr>
                </a:solidFill>
              </a:rPr>
              <a:t>LIBRARY</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19</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TextBox 11"/>
          <p:cNvSpPr txBox="1"/>
          <p:nvPr/>
        </p:nvSpPr>
        <p:spPr>
          <a:xfrm>
            <a:off x="467544" y="1700808"/>
            <a:ext cx="4464496" cy="4247317"/>
          </a:xfrm>
          <a:prstGeom prst="rect">
            <a:avLst/>
          </a:prstGeom>
          <a:noFill/>
        </p:spPr>
        <p:txBody>
          <a:bodyPr wrap="square" rtlCol="0">
            <a:spAutoFit/>
          </a:bodyPr>
          <a:lstStyle/>
          <a:p>
            <a:r>
              <a:rPr lang="zh-CN" altLang="zh-CN" dirty="0" smtClean="0"/>
              <a:t>Yale University Library, which holds over 12 million volumes, is the second-largest university collection in the United States. The main library, Sterling Memorial Library, contains about four million volumes, and other holdings are dispersed at subject libraries.</a:t>
            </a:r>
          </a:p>
          <a:p>
            <a:r>
              <a:rPr lang="zh-CN" altLang="zh-CN" dirty="0" smtClean="0"/>
              <a:t>Rare books are found in a number of Yale collections. The Beinecke Rare Book Library has a large collection of rare books and manuscripts. The Harvey Cushing/John Hay Whitney Medical Library includes important historical medical texts, including an impressive collection of rare books, as well as historical medical instruments.</a:t>
            </a:r>
          </a:p>
        </p:txBody>
      </p:sp>
      <p:pic>
        <p:nvPicPr>
          <p:cNvPr id="13" name="图片 12" descr="13_beinecke.jpg"/>
          <p:cNvPicPr>
            <a:picLocks noChangeAspect="1"/>
          </p:cNvPicPr>
          <p:nvPr/>
        </p:nvPicPr>
        <p:blipFill>
          <a:blip r:embed="rId5" cstate="print"/>
          <a:stretch>
            <a:fillRect/>
          </a:stretch>
        </p:blipFill>
        <p:spPr>
          <a:xfrm>
            <a:off x="4900812" y="-27384"/>
            <a:ext cx="4243188" cy="2841090"/>
          </a:xfrm>
          <a:prstGeom prst="rect">
            <a:avLst/>
          </a:prstGeom>
        </p:spPr>
      </p:pic>
      <p:pic>
        <p:nvPicPr>
          <p:cNvPr id="14" name="图片 13" descr="library.jpg"/>
          <p:cNvPicPr>
            <a:picLocks noChangeAspect="1"/>
          </p:cNvPicPr>
          <p:nvPr/>
        </p:nvPicPr>
        <p:blipFill>
          <a:blip r:embed="rId6" cstate="print"/>
          <a:stretch>
            <a:fillRect/>
          </a:stretch>
        </p:blipFill>
        <p:spPr>
          <a:xfrm>
            <a:off x="4888118" y="2778282"/>
            <a:ext cx="4292394" cy="3243006"/>
          </a:xfrm>
          <a:prstGeom prst="rect">
            <a:avLst/>
          </a:prstGeom>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ppt_x</p:attrName>
                                        </p:attrNameLst>
                                      </p:cBhvr>
                                      <p:tavLst>
                                        <p:tav tm="0">
                                          <p:val>
                                            <p:strVal val="#ppt_x-.2"/>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764704"/>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OPEN </a:t>
            </a:r>
            <a:r>
              <a:rPr lang="es-HN" altLang="zh-CN" sz="5400" b="1" dirty="0" smtClean="0">
                <a:solidFill>
                  <a:schemeClr val="tx1">
                    <a:lumMod val="75000"/>
                    <a:lumOff val="25000"/>
                  </a:schemeClr>
                </a:solidFill>
              </a:rPr>
              <a:t>COURSES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20</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9937" name="Rectangle 1"/>
          <p:cNvSpPr>
            <a:spLocks noChangeArrowheads="1"/>
          </p:cNvSpPr>
          <p:nvPr/>
        </p:nvSpPr>
        <p:spPr bwMode="auto">
          <a:xfrm>
            <a:off x="467544" y="1812880"/>
            <a:ext cx="828092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zh-CN" dirty="0" smtClean="0"/>
              <a:t>Open Yale Courses provides free and open access to a selection of introductory courses taught by distinguished teachers and scholars at Yale University. The aim of the project is to expand access to educational materials for all who wish to learn.</a:t>
            </a:r>
            <a:endParaRPr lang="en-US" altLang="zh-CN" dirty="0" smtClean="0"/>
          </a:p>
          <a:p>
            <a:pPr marL="0" marR="0" lvl="0" indent="0" algn="l" defTabSz="914400" rtl="0" eaLnBrk="1" fontAlgn="base" latinLnBrk="0" hangingPunct="1">
              <a:lnSpc>
                <a:spcPct val="100000"/>
              </a:lnSpc>
              <a:spcBef>
                <a:spcPct val="0"/>
              </a:spcBef>
              <a:spcAft>
                <a:spcPct val="0"/>
              </a:spcAft>
              <a:buClrTx/>
              <a:buSzTx/>
              <a:buFontTx/>
              <a:buNone/>
              <a:tabLst/>
            </a:pPr>
            <a:endParaRPr lang="zh-CN" altLang="zh-CN" dirty="0" smtClean="0"/>
          </a:p>
          <a:p>
            <a:pPr marL="0" marR="0" lvl="0" indent="0" algn="l" defTabSz="914400" rtl="0" eaLnBrk="0" fontAlgn="base" latinLnBrk="0" hangingPunct="0">
              <a:lnSpc>
                <a:spcPct val="100000"/>
              </a:lnSpc>
              <a:spcBef>
                <a:spcPct val="0"/>
              </a:spcBef>
              <a:spcAft>
                <a:spcPct val="0"/>
              </a:spcAft>
              <a:buClrTx/>
              <a:buSzTx/>
              <a:buFontTx/>
              <a:buNone/>
              <a:tabLst/>
            </a:pPr>
            <a:r>
              <a:rPr lang="zh-CN" altLang="zh-CN" dirty="0" smtClean="0"/>
              <a:t>Each course includes a full set of class lectures produced in high-quality video accompanied by such other course materials as syllabi, suggested readings, exams, and problem sets. The lectures are available as downloadable videos, and an audio-only version is also offered. In addition, searchable transcripts of each lecture are provided.</a:t>
            </a:r>
            <a:endParaRPr lang="en-US" altLang="zh-CN" dirty="0" smtClean="0"/>
          </a:p>
          <a:p>
            <a:pPr marL="0" marR="0" lvl="0" indent="0" algn="l" defTabSz="914400" rtl="0" eaLnBrk="0" fontAlgn="base" latinLnBrk="0" hangingPunct="0">
              <a:lnSpc>
                <a:spcPct val="100000"/>
              </a:lnSpc>
              <a:spcBef>
                <a:spcPct val="0"/>
              </a:spcBef>
              <a:spcAft>
                <a:spcPct val="0"/>
              </a:spcAft>
              <a:buClrTx/>
              <a:buSzTx/>
              <a:buFontTx/>
              <a:buNone/>
              <a:tabLst/>
            </a:pPr>
            <a:endParaRPr lang="zh-CN" altLang="zh-CN" dirty="0" smtClean="0"/>
          </a:p>
          <a:p>
            <a:pPr marL="0" marR="0" lvl="0" indent="0" algn="l" defTabSz="914400" rtl="0" eaLnBrk="0" fontAlgn="base" latinLnBrk="0" hangingPunct="0">
              <a:lnSpc>
                <a:spcPct val="100000"/>
              </a:lnSpc>
              <a:spcBef>
                <a:spcPct val="0"/>
              </a:spcBef>
              <a:spcAft>
                <a:spcPct val="0"/>
              </a:spcAft>
              <a:buClrTx/>
              <a:buSzTx/>
              <a:buFontTx/>
              <a:buNone/>
              <a:tabLst/>
            </a:pPr>
            <a:r>
              <a:rPr lang="zh-CN" altLang="zh-CN" dirty="0" smtClean="0"/>
              <a:t>The following courses are some of the famous ones: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smtClean="0"/>
              <a:t>· African American Studies      · Chemistry      · Ecology and Evolutionary Biology        </a:t>
            </a:r>
          </a:p>
          <a:p>
            <a:pPr marL="0" marR="0" lvl="0" indent="0" algn="l" defTabSz="914400" rtl="0" eaLnBrk="0" fontAlgn="base" latinLnBrk="0" hangingPunct="0">
              <a:lnSpc>
                <a:spcPct val="100000"/>
              </a:lnSpc>
              <a:spcBef>
                <a:spcPct val="0"/>
              </a:spcBef>
              <a:spcAft>
                <a:spcPct val="0"/>
              </a:spcAft>
              <a:buClrTx/>
              <a:buSzTx/>
              <a:buFontTx/>
              <a:buNone/>
              <a:tabLst/>
            </a:pPr>
            <a:r>
              <a:rPr lang="en-US" altLang="zh-CN" dirty="0" smtClean="0"/>
              <a:t>· Economics      · Environmental Studies      · History of Art      · Religious Studies</a:t>
            </a:r>
          </a:p>
        </p:txBody>
      </p:sp>
      <p:pic>
        <p:nvPicPr>
          <p:cNvPr id="39939" name="Picture 3" descr="smith_r_1"/>
          <p:cNvPicPr>
            <a:picLocks noChangeAspect="1" noChangeArrowheads="1"/>
          </p:cNvPicPr>
          <p:nvPr/>
        </p:nvPicPr>
        <p:blipFill>
          <a:blip r:embed="rId5" cstate="print"/>
          <a:srcRect/>
          <a:stretch>
            <a:fillRect/>
          </a:stretch>
        </p:blipFill>
        <p:spPr bwMode="auto">
          <a:xfrm>
            <a:off x="0" y="0"/>
            <a:ext cx="8142076" cy="3307718"/>
          </a:xfrm>
          <a:prstGeom prst="rect">
            <a:avLst/>
          </a:prstGeom>
          <a:noFill/>
          <a:ln w="9525">
            <a:noFill/>
            <a:miter lim="800000"/>
            <a:headEnd/>
            <a:tailEnd/>
          </a:ln>
        </p:spPr>
      </p:pic>
      <p:pic>
        <p:nvPicPr>
          <p:cNvPr id="39940" name="Picture 4" descr="mcbride2_2"/>
          <p:cNvPicPr>
            <a:picLocks noChangeAspect="1" noChangeArrowheads="1"/>
          </p:cNvPicPr>
          <p:nvPr/>
        </p:nvPicPr>
        <p:blipFill>
          <a:blip r:embed="rId6" cstate="print"/>
          <a:srcRect/>
          <a:stretch>
            <a:fillRect/>
          </a:stretch>
        </p:blipFill>
        <p:spPr bwMode="auto">
          <a:xfrm>
            <a:off x="1132988" y="2780928"/>
            <a:ext cx="8011012" cy="3254474"/>
          </a:xfrm>
          <a:prstGeom prst="rect">
            <a:avLst/>
          </a:prstGeom>
          <a:noFill/>
          <a:ln w="9525">
            <a:noFill/>
            <a:miter lim="800000"/>
            <a:headEnd/>
            <a:tailEnd/>
          </a:ln>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9937"/>
                                        </p:tgtEl>
                                        <p:attrNameLst>
                                          <p:attrName>style.visibility</p:attrName>
                                        </p:attrNameLst>
                                      </p:cBhvr>
                                      <p:to>
                                        <p:strVal val="visible"/>
                                      </p:to>
                                    </p:set>
                                    <p:animEffect transition="in" filter="fade">
                                      <p:cBhvr>
                                        <p:cTn id="11" dur="1000"/>
                                        <p:tgtEl>
                                          <p:spTgt spid="39937"/>
                                        </p:tgtEl>
                                      </p:cBhvr>
                                    </p:animEffect>
                                    <p:anim calcmode="lin" valueType="num">
                                      <p:cBhvr>
                                        <p:cTn id="12" dur="1000" fill="hold"/>
                                        <p:tgtEl>
                                          <p:spTgt spid="39937"/>
                                        </p:tgtEl>
                                        <p:attrNameLst>
                                          <p:attrName>ppt_x</p:attrName>
                                        </p:attrNameLst>
                                      </p:cBhvr>
                                      <p:tavLst>
                                        <p:tav tm="0">
                                          <p:val>
                                            <p:strVal val="#ppt_x"/>
                                          </p:val>
                                        </p:tav>
                                        <p:tav tm="100000">
                                          <p:val>
                                            <p:strVal val="#ppt_x"/>
                                          </p:val>
                                        </p:tav>
                                      </p:tavLst>
                                    </p:anim>
                                    <p:anim calcmode="lin" valueType="num">
                                      <p:cBhvr>
                                        <p:cTn id="13" dur="1000" fill="hold"/>
                                        <p:tgtEl>
                                          <p:spTgt spid="3993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39939"/>
                                        </p:tgtEl>
                                        <p:attrNameLst>
                                          <p:attrName>style.visibility</p:attrName>
                                        </p:attrNameLst>
                                      </p:cBhvr>
                                      <p:to>
                                        <p:strVal val="visible"/>
                                      </p:to>
                                    </p:set>
                                    <p:animEffect transition="in" filter="barn(inHorizontal)">
                                      <p:cBhvr>
                                        <p:cTn id="18" dur="500"/>
                                        <p:tgtEl>
                                          <p:spTgt spid="39939"/>
                                        </p:tgtEl>
                                      </p:cBhvr>
                                    </p:animEffect>
                                  </p:childTnLst>
                                </p:cTn>
                              </p:par>
                            </p:childTnLst>
                          </p:cTn>
                        </p:par>
                        <p:par>
                          <p:cTn id="19" fill="hold">
                            <p:stCondLst>
                              <p:cond delay="500"/>
                            </p:stCondLst>
                            <p:childTnLst>
                              <p:par>
                                <p:cTn id="20" presetID="16" presetClass="entr" presetSubtype="26" fill="hold" nodeType="afterEffect">
                                  <p:stCondLst>
                                    <p:cond delay="1000"/>
                                  </p:stCondLst>
                                  <p:childTnLst>
                                    <p:set>
                                      <p:cBhvr>
                                        <p:cTn id="21" dur="1" fill="hold">
                                          <p:stCondLst>
                                            <p:cond delay="0"/>
                                          </p:stCondLst>
                                        </p:cTn>
                                        <p:tgtEl>
                                          <p:spTgt spid="39940"/>
                                        </p:tgtEl>
                                        <p:attrNameLst>
                                          <p:attrName>style.visibility</p:attrName>
                                        </p:attrNameLst>
                                      </p:cBhvr>
                                      <p:to>
                                        <p:strVal val="visible"/>
                                      </p:to>
                                    </p:set>
                                    <p:animEffect transition="in" filter="barn(inHorizontal)">
                                      <p:cBhvr>
                                        <p:cTn id="22"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9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543101" y="764704"/>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SUMMER </a:t>
            </a:r>
            <a:r>
              <a:rPr lang="es-HN" altLang="zh-CN" sz="5400" b="1" dirty="0" smtClean="0">
                <a:solidFill>
                  <a:schemeClr val="tx1">
                    <a:lumMod val="75000"/>
                    <a:lumOff val="25000"/>
                  </a:schemeClr>
                </a:solidFill>
              </a:rPr>
              <a:t>SESSION</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21</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9937" name="Rectangle 1"/>
          <p:cNvSpPr>
            <a:spLocks noChangeArrowheads="1"/>
          </p:cNvSpPr>
          <p:nvPr/>
        </p:nvSpPr>
        <p:spPr bwMode="auto">
          <a:xfrm>
            <a:off x="3707904" y="2204864"/>
            <a:ext cx="482453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dirty="0" smtClean="0"/>
              <a:t>An introduction to statistical reasoning. Topics include controlled experiments and observational studies; histograms and </a:t>
            </a:r>
            <a:r>
              <a:rPr lang="en-US" altLang="zh-CN" dirty="0" err="1" smtClean="0"/>
              <a:t>scatterplots</a:t>
            </a:r>
            <a:r>
              <a:rPr lang="en-US" altLang="zh-CN" dirty="0" smtClean="0"/>
              <a:t>, averages and standard deviations; measurement error, the normal approximation; correlation and regression; probability and chance variation; sampling, the Gallup Poll and Current Population Survey; tests of significance. Focus on understanding concepts rather than mathematical manipulation. No formal mathematical prerequisite. 1 Credit. Tuition $3,150.</a:t>
            </a:r>
          </a:p>
        </p:txBody>
      </p:sp>
      <p:graphicFrame>
        <p:nvGraphicFramePr>
          <p:cNvPr id="13" name="表格 12"/>
          <p:cNvGraphicFramePr>
            <a:graphicFrameLocks noGrp="1"/>
          </p:cNvGraphicFramePr>
          <p:nvPr/>
        </p:nvGraphicFramePr>
        <p:xfrm>
          <a:off x="611560" y="2276872"/>
          <a:ext cx="3048000" cy="1920240"/>
        </p:xfrm>
        <a:graphic>
          <a:graphicData uri="http://schemas.openxmlformats.org/drawingml/2006/table">
            <a:tbl>
              <a:tblPr/>
              <a:tblGrid>
                <a:gridCol w="3048000"/>
              </a:tblGrid>
              <a:tr h="0">
                <a:tc>
                  <a:txBody>
                    <a:bodyPr/>
                    <a:lstStyle/>
                    <a:p>
                      <a:pPr algn="just">
                        <a:spcAft>
                          <a:spcPts val="0"/>
                        </a:spcAft>
                      </a:pPr>
                      <a:r>
                        <a:rPr lang="en-US" sz="1800" kern="100" dirty="0">
                          <a:latin typeface="Times New Roman"/>
                          <a:ea typeface="宋体"/>
                          <a:cs typeface="Times New Roman"/>
                        </a:rPr>
                        <a:t>STAT S107 01 (30245)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b="1" kern="100">
                          <a:latin typeface="Times New Roman"/>
                          <a:ea typeface="宋体"/>
                          <a:cs typeface="Times New Roman"/>
                        </a:rPr>
                        <a:t>Introduction to Statistics</a:t>
                      </a:r>
                      <a:r>
                        <a:rPr lang="en-US" sz="1800" kern="100">
                          <a:latin typeface="Times New Roman"/>
                          <a:ea typeface="宋体"/>
                          <a:cs typeface="Times New Roman"/>
                        </a:rPr>
                        <a:t> </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u="none" strike="noStrike" kern="100" dirty="0">
                          <a:solidFill>
                            <a:srgbClr val="235D9D"/>
                          </a:solidFill>
                          <a:latin typeface="Times New Roman"/>
                          <a:ea typeface="宋体"/>
                          <a:cs typeface="Times New Roman"/>
                        </a:rPr>
                        <a:t>Jonathan </a:t>
                      </a:r>
                      <a:r>
                        <a:rPr lang="en-US" sz="1800" u="none" strike="noStrike" kern="100" dirty="0" err="1">
                          <a:solidFill>
                            <a:srgbClr val="235D9D"/>
                          </a:solidFill>
                          <a:latin typeface="Times New Roman"/>
                          <a:ea typeface="宋体"/>
                          <a:cs typeface="Times New Roman"/>
                        </a:rPr>
                        <a:t>Reuning</a:t>
                      </a:r>
                      <a:r>
                        <a:rPr lang="en-US" sz="1800" u="none" strike="noStrike" kern="100" dirty="0">
                          <a:solidFill>
                            <a:srgbClr val="235D9D"/>
                          </a:solidFill>
                          <a:latin typeface="Times New Roman"/>
                          <a:ea typeface="宋体"/>
                          <a:cs typeface="Times New Roman"/>
                        </a:rPr>
                        <a:t>-Scherer</a:t>
                      </a:r>
                      <a:r>
                        <a:rPr lang="en-US" sz="1800" kern="100" dirty="0">
                          <a:latin typeface="Times New Roman"/>
                          <a:ea typeface="宋体"/>
                          <a:cs typeface="Times New Roman"/>
                        </a:rPr>
                        <a:t>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dirty="0">
                          <a:latin typeface="Times New Roman"/>
                          <a:ea typeface="宋体"/>
                          <a:cs typeface="Times New Roman"/>
                        </a:rPr>
                        <a:t>M-F 10.00-11.15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Summer 2012 SU 5B Session</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Skills QR</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dirty="0">
                          <a:latin typeface="Times New Roman"/>
                          <a:ea typeface="宋体"/>
                          <a:cs typeface="Times New Roman"/>
                        </a:rPr>
                        <a:t>Not Cr/D/F</a:t>
                      </a:r>
                      <a:endParaRPr lang="zh-CN" sz="1800" kern="100" dirty="0">
                        <a:latin typeface="Times New Roman"/>
                        <a:ea typeface="宋体"/>
                        <a:cs typeface="Times New Roman"/>
                      </a:endParaRPr>
                    </a:p>
                  </a:txBody>
                  <a:tcPr marL="0" marR="0" marT="0" marB="0">
                    <a:lnL>
                      <a:noFill/>
                    </a:lnL>
                    <a:lnR>
                      <a:noFill/>
                    </a:lnR>
                    <a:lnT>
                      <a:noFill/>
                    </a:lnT>
                    <a:lnB>
                      <a:noFill/>
                    </a:lnB>
                  </a:tcPr>
                </a:tc>
              </a:tr>
            </a:tbl>
          </a:graphicData>
        </a:graphic>
      </p:graphicFrame>
      <p:sp>
        <p:nvSpPr>
          <p:cNvPr id="15" name="1 Título"/>
          <p:cNvSpPr txBox="1">
            <a:spLocks/>
          </p:cNvSpPr>
          <p:nvPr/>
        </p:nvSpPr>
        <p:spPr>
          <a:xfrm>
            <a:off x="539552" y="1196752"/>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2000" b="1" dirty="0" err="1" smtClean="0">
                <a:solidFill>
                  <a:schemeClr val="tx1">
                    <a:lumMod val="75000"/>
                    <a:lumOff val="25000"/>
                  </a:schemeClr>
                </a:solidFill>
              </a:rPr>
              <a:t>Statistics</a:t>
            </a:r>
            <a:r>
              <a:rPr lang="es-HN" sz="2000" b="1" dirty="0" smtClean="0">
                <a:solidFill>
                  <a:schemeClr val="tx1">
                    <a:lumMod val="75000"/>
                    <a:lumOff val="25000"/>
                  </a:schemeClr>
                </a:solidFill>
              </a:rPr>
              <a:t>:</a:t>
            </a:r>
            <a:endParaRPr lang="es-HN" sz="2000" b="1" dirty="0" smtClean="0">
              <a:solidFill>
                <a:srgbClr val="FFC000"/>
              </a:solidFill>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9937"/>
                                        </p:tgtEl>
                                        <p:attrNameLst>
                                          <p:attrName>style.visibility</p:attrName>
                                        </p:attrNameLst>
                                      </p:cBhvr>
                                      <p:to>
                                        <p:strVal val="visible"/>
                                      </p:to>
                                    </p:set>
                                    <p:animEffect transition="in" filter="fade">
                                      <p:cBhvr>
                                        <p:cTn id="22" dur="500"/>
                                        <p:tgtEl>
                                          <p:spTgt spid="39937"/>
                                        </p:tgtEl>
                                      </p:cBhvr>
                                    </p:animEffect>
                                    <p:anim calcmode="lin" valueType="num">
                                      <p:cBhvr>
                                        <p:cTn id="23" dur="500" fill="hold"/>
                                        <p:tgtEl>
                                          <p:spTgt spid="39937"/>
                                        </p:tgtEl>
                                        <p:attrNameLst>
                                          <p:attrName>ppt_x</p:attrName>
                                        </p:attrNameLst>
                                      </p:cBhvr>
                                      <p:tavLst>
                                        <p:tav tm="0">
                                          <p:val>
                                            <p:strVal val="#ppt_x"/>
                                          </p:val>
                                        </p:tav>
                                        <p:tav tm="100000">
                                          <p:val>
                                            <p:strVal val="#ppt_x"/>
                                          </p:val>
                                        </p:tav>
                                      </p:tavLst>
                                    </p:anim>
                                    <p:anim calcmode="lin" valueType="num">
                                      <p:cBhvr>
                                        <p:cTn id="24" dur="500" fill="hold"/>
                                        <p:tgtEl>
                                          <p:spTgt spid="399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937"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543101" y="764704"/>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SUMMER </a:t>
            </a:r>
            <a:r>
              <a:rPr lang="es-HN" altLang="zh-CN" sz="5400" b="1" dirty="0" smtClean="0">
                <a:solidFill>
                  <a:schemeClr val="tx1">
                    <a:lumMod val="75000"/>
                    <a:lumOff val="25000"/>
                  </a:schemeClr>
                </a:solidFill>
              </a:rPr>
              <a:t>SESSION</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22</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9937" name="Rectangle 1"/>
          <p:cNvSpPr>
            <a:spLocks noChangeArrowheads="1"/>
          </p:cNvSpPr>
          <p:nvPr/>
        </p:nvSpPr>
        <p:spPr bwMode="auto">
          <a:xfrm>
            <a:off x="4283968" y="2204864"/>
            <a:ext cx="432048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dirty="0" smtClean="0"/>
              <a:t>Introduction to the principles of microeconomics, supply and demand, consumer theory, and competitive markets. Applications to contemporary policy issues such as rent control, minimum wage, antitrust policy, pollution, and income inequality. For college students only. May not be taken after ECON 108 or 110. 1 Credit. Tuition: $3,150.</a:t>
            </a:r>
          </a:p>
        </p:txBody>
      </p:sp>
      <p:sp>
        <p:nvSpPr>
          <p:cNvPr id="15" name="1 Título"/>
          <p:cNvSpPr txBox="1">
            <a:spLocks/>
          </p:cNvSpPr>
          <p:nvPr/>
        </p:nvSpPr>
        <p:spPr>
          <a:xfrm>
            <a:off x="539552" y="1196752"/>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2000" b="1" dirty="0" err="1" smtClean="0">
                <a:solidFill>
                  <a:schemeClr val="tx1">
                    <a:lumMod val="75000"/>
                    <a:lumOff val="25000"/>
                  </a:schemeClr>
                </a:solidFill>
              </a:rPr>
              <a:t>Economics</a:t>
            </a:r>
            <a:r>
              <a:rPr lang="es-HN" sz="2000" b="1" dirty="0" smtClean="0">
                <a:solidFill>
                  <a:schemeClr val="tx1">
                    <a:lumMod val="75000"/>
                    <a:lumOff val="25000"/>
                  </a:schemeClr>
                </a:solidFill>
              </a:rPr>
              <a:t>:</a:t>
            </a:r>
            <a:endParaRPr lang="es-HN" sz="2000" b="1" dirty="0" smtClean="0">
              <a:solidFill>
                <a:srgbClr val="FFC000"/>
              </a:solidFill>
            </a:endParaRPr>
          </a:p>
        </p:txBody>
      </p:sp>
      <p:graphicFrame>
        <p:nvGraphicFramePr>
          <p:cNvPr id="16" name="表格 15"/>
          <p:cNvGraphicFramePr>
            <a:graphicFrameLocks noGrp="1"/>
          </p:cNvGraphicFramePr>
          <p:nvPr/>
        </p:nvGraphicFramePr>
        <p:xfrm>
          <a:off x="611560" y="2276872"/>
          <a:ext cx="3240360" cy="2194560"/>
        </p:xfrm>
        <a:graphic>
          <a:graphicData uri="http://schemas.openxmlformats.org/drawingml/2006/table">
            <a:tbl>
              <a:tblPr/>
              <a:tblGrid>
                <a:gridCol w="3240360"/>
              </a:tblGrid>
              <a:tr h="0">
                <a:tc>
                  <a:txBody>
                    <a:bodyPr/>
                    <a:lstStyle/>
                    <a:p>
                      <a:pPr algn="just">
                        <a:spcAft>
                          <a:spcPts val="0"/>
                        </a:spcAft>
                      </a:pPr>
                      <a:r>
                        <a:rPr lang="en-US" sz="1800" kern="100" dirty="0">
                          <a:latin typeface="Times New Roman"/>
                          <a:ea typeface="宋体"/>
                          <a:cs typeface="Times New Roman"/>
                        </a:rPr>
                        <a:t>ECON S115 01 (30066)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b="1" kern="100" dirty="0">
                          <a:latin typeface="Times New Roman"/>
                          <a:ea typeface="宋体"/>
                          <a:cs typeface="Times New Roman"/>
                        </a:rPr>
                        <a:t>Introduction to Microeconomics</a:t>
                      </a:r>
                      <a:r>
                        <a:rPr lang="en-US" sz="1800" kern="100" dirty="0">
                          <a:latin typeface="Times New Roman"/>
                          <a:ea typeface="宋体"/>
                          <a:cs typeface="Times New Roman"/>
                        </a:rPr>
                        <a:t>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u="none" strike="noStrike" kern="100" dirty="0" err="1">
                          <a:solidFill>
                            <a:srgbClr val="235D9D"/>
                          </a:solidFill>
                          <a:latin typeface="Times New Roman"/>
                          <a:ea typeface="宋体"/>
                          <a:cs typeface="Times New Roman"/>
                        </a:rPr>
                        <a:t>Tolga</a:t>
                      </a:r>
                      <a:r>
                        <a:rPr lang="en-US" sz="1800" u="none" strike="noStrike" kern="100" dirty="0">
                          <a:solidFill>
                            <a:srgbClr val="235D9D"/>
                          </a:solidFill>
                          <a:latin typeface="Times New Roman"/>
                          <a:ea typeface="宋体"/>
                          <a:cs typeface="Times New Roman"/>
                        </a:rPr>
                        <a:t> </a:t>
                      </a:r>
                      <a:r>
                        <a:rPr lang="en-US" sz="1800" u="none" strike="noStrike" kern="100" dirty="0" err="1">
                          <a:solidFill>
                            <a:srgbClr val="235D9D"/>
                          </a:solidFill>
                          <a:latin typeface="Times New Roman"/>
                          <a:ea typeface="宋体"/>
                          <a:cs typeface="Times New Roman"/>
                        </a:rPr>
                        <a:t>Koker</a:t>
                      </a:r>
                      <a:r>
                        <a:rPr lang="en-US" sz="1800" kern="100" dirty="0">
                          <a:latin typeface="Times New Roman"/>
                          <a:ea typeface="宋体"/>
                          <a:cs typeface="Times New Roman"/>
                        </a:rPr>
                        <a:t> </a:t>
                      </a:r>
                      <a:endParaRPr lang="zh-CN" sz="1800" kern="100" dirty="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TTh 1.00-4.15 </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Summer 2012 SU Session</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Skills QR</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a:latin typeface="Times New Roman"/>
                          <a:ea typeface="宋体"/>
                          <a:cs typeface="Times New Roman"/>
                        </a:rPr>
                        <a:t>Areas So</a:t>
                      </a:r>
                      <a:endParaRPr lang="zh-CN" sz="1800" kern="100">
                        <a:latin typeface="Times New Roman"/>
                        <a:ea typeface="宋体"/>
                        <a:cs typeface="Times New Roman"/>
                      </a:endParaRPr>
                    </a:p>
                  </a:txBody>
                  <a:tcPr marL="0" marR="0" marT="0" marB="0">
                    <a:lnL>
                      <a:noFill/>
                    </a:lnL>
                    <a:lnR>
                      <a:noFill/>
                    </a:lnR>
                    <a:lnT>
                      <a:noFill/>
                    </a:lnT>
                    <a:lnB>
                      <a:noFill/>
                    </a:lnB>
                  </a:tcPr>
                </a:tc>
              </a:tr>
              <a:tr h="0">
                <a:tc>
                  <a:txBody>
                    <a:bodyPr/>
                    <a:lstStyle/>
                    <a:p>
                      <a:pPr algn="just">
                        <a:spcAft>
                          <a:spcPts val="0"/>
                        </a:spcAft>
                      </a:pPr>
                      <a:r>
                        <a:rPr lang="en-US" sz="1800" kern="100" dirty="0">
                          <a:latin typeface="Times New Roman"/>
                          <a:ea typeface="宋体"/>
                          <a:cs typeface="Times New Roman"/>
                        </a:rPr>
                        <a:t>Not Cr/D/F</a:t>
                      </a:r>
                      <a:endParaRPr lang="zh-CN" sz="1800" kern="100" dirty="0">
                        <a:latin typeface="Times New Roman"/>
                        <a:ea typeface="宋体"/>
                        <a:cs typeface="Times New Roman"/>
                      </a:endParaRPr>
                    </a:p>
                  </a:txBody>
                  <a:tcPr marL="0" marR="0" marT="0" marB="0">
                    <a:lnL>
                      <a:noFill/>
                    </a:lnL>
                    <a:lnR>
                      <a:noFill/>
                    </a:lnR>
                    <a:lnT>
                      <a:noFill/>
                    </a:lnT>
                    <a:lnB>
                      <a:noFill/>
                    </a:lnB>
                  </a:tcPr>
                </a:tc>
              </a:tr>
            </a:tbl>
          </a:graphicData>
        </a:graphic>
      </p:graphicFrame>
      <p:pic>
        <p:nvPicPr>
          <p:cNvPr id="51201" name="Picture 1" descr="attachment"/>
          <p:cNvPicPr>
            <a:picLocks noChangeAspect="1" noChangeArrowheads="1"/>
          </p:cNvPicPr>
          <p:nvPr/>
        </p:nvPicPr>
        <p:blipFill>
          <a:blip r:embed="rId5" cstate="print"/>
          <a:srcRect/>
          <a:stretch>
            <a:fillRect/>
          </a:stretch>
        </p:blipFill>
        <p:spPr bwMode="auto">
          <a:xfrm>
            <a:off x="5580112" y="4941168"/>
            <a:ext cx="2867025" cy="742950"/>
          </a:xfrm>
          <a:prstGeom prst="rect">
            <a:avLst/>
          </a:prstGeom>
          <a:noFill/>
          <a:ln w="9525">
            <a:noFill/>
            <a:miter lim="800000"/>
            <a:headEnd/>
            <a:tailEnd/>
          </a:ln>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39937"/>
                                        </p:tgtEl>
                                        <p:attrNameLst>
                                          <p:attrName>style.visibility</p:attrName>
                                        </p:attrNameLst>
                                      </p:cBhvr>
                                      <p:to>
                                        <p:strVal val="visible"/>
                                      </p:to>
                                    </p:set>
                                    <p:animEffect transition="in" filter="fade">
                                      <p:cBhvr>
                                        <p:cTn id="22" dur="500"/>
                                        <p:tgtEl>
                                          <p:spTgt spid="39937"/>
                                        </p:tgtEl>
                                      </p:cBhvr>
                                    </p:animEffect>
                                    <p:anim calcmode="lin" valueType="num">
                                      <p:cBhvr>
                                        <p:cTn id="23" dur="500" fill="hold"/>
                                        <p:tgtEl>
                                          <p:spTgt spid="39937"/>
                                        </p:tgtEl>
                                        <p:attrNameLst>
                                          <p:attrName>ppt_x</p:attrName>
                                        </p:attrNameLst>
                                      </p:cBhvr>
                                      <p:tavLst>
                                        <p:tav tm="0">
                                          <p:val>
                                            <p:strVal val="#ppt_x"/>
                                          </p:val>
                                        </p:tav>
                                        <p:tav tm="100000">
                                          <p:val>
                                            <p:strVal val="#ppt_x"/>
                                          </p:val>
                                        </p:tav>
                                      </p:tavLst>
                                    </p:anim>
                                    <p:anim calcmode="lin" valueType="num">
                                      <p:cBhvr>
                                        <p:cTn id="24" dur="500" fill="hold"/>
                                        <p:tgtEl>
                                          <p:spTgt spid="399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51201"/>
                                        </p:tgtEl>
                                        <p:attrNameLst>
                                          <p:attrName>style.visibility</p:attrName>
                                        </p:attrNameLst>
                                      </p:cBhvr>
                                      <p:to>
                                        <p:strVal val="visible"/>
                                      </p:to>
                                    </p:set>
                                    <p:anim calcmode="lin" valueType="num">
                                      <p:cBhvr>
                                        <p:cTn id="29" dur="500" fill="hold"/>
                                        <p:tgtEl>
                                          <p:spTgt spid="51201"/>
                                        </p:tgtEl>
                                        <p:attrNameLst>
                                          <p:attrName>ppt_x</p:attrName>
                                        </p:attrNameLst>
                                      </p:cBhvr>
                                      <p:tavLst>
                                        <p:tav tm="0">
                                          <p:val>
                                            <p:strVal val="#ppt_x-.2"/>
                                          </p:val>
                                        </p:tav>
                                        <p:tav tm="100000">
                                          <p:val>
                                            <p:strVal val="#ppt_x"/>
                                          </p:val>
                                        </p:tav>
                                      </p:tavLst>
                                    </p:anim>
                                    <p:anim calcmode="lin" valueType="num">
                                      <p:cBhvr>
                                        <p:cTn id="30" dur="500" fill="hold"/>
                                        <p:tgtEl>
                                          <p:spTgt spid="51201"/>
                                        </p:tgtEl>
                                        <p:attrNameLst>
                                          <p:attrName>ppt_y</p:attrName>
                                        </p:attrNameLst>
                                      </p:cBhvr>
                                      <p:tavLst>
                                        <p:tav tm="0">
                                          <p:val>
                                            <p:strVal val="#ppt_y"/>
                                          </p:val>
                                        </p:tav>
                                        <p:tav tm="100000">
                                          <p:val>
                                            <p:strVal val="#ppt_y"/>
                                          </p:val>
                                        </p:tav>
                                      </p:tavLst>
                                    </p:anim>
                                    <p:animEffect transition="in" filter="wipe(right)" prLst="gradientSize: 0.1">
                                      <p:cBhvr>
                                        <p:cTn id="31" dur="5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937"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476672"/>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err="1" smtClean="0">
                <a:solidFill>
                  <a:schemeClr val="tx1">
                    <a:lumMod val="75000"/>
                    <a:lumOff val="25000"/>
                  </a:schemeClr>
                </a:solidFill>
              </a:rPr>
              <a:t>Alumni</a:t>
            </a:r>
            <a:r>
              <a:rPr lang="es-HN" altLang="zh-CN" sz="5400" b="1" dirty="0" smtClean="0">
                <a:solidFill>
                  <a:schemeClr val="tx1">
                    <a:lumMod val="75000"/>
                    <a:lumOff val="25000"/>
                  </a:schemeClr>
                </a:solidFill>
              </a:rPr>
              <a:t> </a:t>
            </a:r>
            <a:r>
              <a:rPr lang="es-HN" altLang="zh-CN" sz="5400" b="1" dirty="0" err="1" smtClean="0">
                <a:solidFill>
                  <a:schemeClr val="tx1">
                    <a:lumMod val="75000"/>
                    <a:lumOff val="25000"/>
                  </a:schemeClr>
                </a:solidFill>
              </a:rPr>
              <a:t>from</a:t>
            </a:r>
            <a:r>
              <a:rPr lang="es-HN" altLang="zh-CN" sz="5400" b="1" dirty="0" smtClean="0">
                <a:solidFill>
                  <a:srgbClr val="C00000"/>
                </a:solidFill>
              </a:rPr>
              <a:t> </a:t>
            </a:r>
            <a:r>
              <a:rPr lang="es-HN" sz="5400" b="1" dirty="0" smtClean="0">
                <a:solidFill>
                  <a:srgbClr val="C00000"/>
                </a:solidFill>
              </a:rPr>
              <a:t>YALE</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23</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4" name="1 Título"/>
          <p:cNvSpPr txBox="1">
            <a:spLocks/>
          </p:cNvSpPr>
          <p:nvPr/>
        </p:nvSpPr>
        <p:spPr>
          <a:xfrm>
            <a:off x="395536" y="1196752"/>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2000" b="1" dirty="0" smtClean="0">
                <a:solidFill>
                  <a:schemeClr val="tx1">
                    <a:lumMod val="75000"/>
                    <a:lumOff val="25000"/>
                  </a:schemeClr>
                </a:solidFill>
              </a:rPr>
              <a:t>5 US </a:t>
            </a:r>
            <a:r>
              <a:rPr lang="es-HN" sz="2000" b="1" dirty="0" err="1" smtClean="0">
                <a:solidFill>
                  <a:schemeClr val="tx1">
                    <a:lumMod val="75000"/>
                    <a:lumOff val="25000"/>
                  </a:schemeClr>
                </a:solidFill>
              </a:rPr>
              <a:t>Presidents</a:t>
            </a:r>
            <a:r>
              <a:rPr lang="es-HN" sz="2000" b="1" dirty="0" smtClean="0">
                <a:solidFill>
                  <a:schemeClr val="tx1">
                    <a:lumMod val="75000"/>
                    <a:lumOff val="25000"/>
                  </a:schemeClr>
                </a:solidFill>
              </a:rPr>
              <a:t>, 19 US </a:t>
            </a:r>
            <a:r>
              <a:rPr lang="es-HN" sz="2000" b="1" dirty="0" err="1" smtClean="0">
                <a:solidFill>
                  <a:schemeClr val="tx1">
                    <a:lumMod val="75000"/>
                    <a:lumOff val="25000"/>
                  </a:schemeClr>
                </a:solidFill>
              </a:rPr>
              <a:t>Supreme</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Court</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Justices</a:t>
            </a:r>
            <a:r>
              <a:rPr lang="es-HN" sz="2000" b="1" dirty="0" smtClean="0">
                <a:solidFill>
                  <a:schemeClr val="tx1">
                    <a:lumMod val="75000"/>
                    <a:lumOff val="25000"/>
                  </a:schemeClr>
                </a:solidFill>
              </a:rPr>
              <a:t>, </a:t>
            </a:r>
          </a:p>
          <a:p>
            <a:pPr algn="l">
              <a:spcBef>
                <a:spcPts val="0"/>
              </a:spcBef>
            </a:pPr>
            <a:r>
              <a:rPr lang="es-HN" sz="2000" b="1" dirty="0" err="1" smtClean="0">
                <a:solidFill>
                  <a:schemeClr val="tx1">
                    <a:lumMod val="75000"/>
                    <a:lumOff val="25000"/>
                  </a:schemeClr>
                </a:solidFill>
              </a:rPr>
              <a:t>and</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several</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foreign</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heads</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of</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state</a:t>
            </a:r>
            <a:endParaRPr lang="es-HN" sz="2000" b="1" dirty="0" smtClean="0">
              <a:solidFill>
                <a:srgbClr val="FFC000"/>
              </a:solidFill>
            </a:endParaRPr>
          </a:p>
        </p:txBody>
      </p:sp>
      <p:pic>
        <p:nvPicPr>
          <p:cNvPr id="7169" name="Picture 1" descr="220px-William_Howard_Taft"/>
          <p:cNvPicPr>
            <a:picLocks noChangeAspect="1" noChangeArrowheads="1"/>
          </p:cNvPicPr>
          <p:nvPr/>
        </p:nvPicPr>
        <p:blipFill>
          <a:blip r:embed="rId5" cstate="print"/>
          <a:srcRect/>
          <a:stretch>
            <a:fillRect/>
          </a:stretch>
        </p:blipFill>
        <p:spPr bwMode="auto">
          <a:xfrm>
            <a:off x="0" y="1938511"/>
            <a:ext cx="2095500" cy="2714625"/>
          </a:xfrm>
          <a:prstGeom prst="rect">
            <a:avLst/>
          </a:prstGeom>
          <a:noFill/>
          <a:ln w="9525">
            <a:noFill/>
            <a:miter lim="800000"/>
            <a:headEnd/>
            <a:tailEnd/>
          </a:ln>
        </p:spPr>
      </p:pic>
      <p:pic>
        <p:nvPicPr>
          <p:cNvPr id="7170" name="Picture 2" descr="220px-Gerald_Ford"/>
          <p:cNvPicPr>
            <a:picLocks noChangeAspect="1" noChangeArrowheads="1"/>
          </p:cNvPicPr>
          <p:nvPr/>
        </p:nvPicPr>
        <p:blipFill>
          <a:blip r:embed="rId6" cstate="print"/>
          <a:srcRect t="7022" r="347" b="4039"/>
          <a:stretch>
            <a:fillRect/>
          </a:stretch>
        </p:blipFill>
        <p:spPr bwMode="auto">
          <a:xfrm>
            <a:off x="1619672" y="3284984"/>
            <a:ext cx="2088232" cy="2736304"/>
          </a:xfrm>
          <a:prstGeom prst="rect">
            <a:avLst/>
          </a:prstGeom>
          <a:noFill/>
          <a:ln w="9525">
            <a:noFill/>
            <a:miter lim="800000"/>
            <a:headEnd/>
            <a:tailEnd/>
          </a:ln>
        </p:spPr>
      </p:pic>
      <p:pic>
        <p:nvPicPr>
          <p:cNvPr id="7172" name="Picture 4" descr="乔治·赫伯特·沃克·布什"/>
          <p:cNvPicPr>
            <a:picLocks noChangeAspect="1" noChangeArrowheads="1"/>
          </p:cNvPicPr>
          <p:nvPr/>
        </p:nvPicPr>
        <p:blipFill>
          <a:blip r:embed="rId7" cstate="print"/>
          <a:srcRect/>
          <a:stretch>
            <a:fillRect/>
          </a:stretch>
        </p:blipFill>
        <p:spPr bwMode="auto">
          <a:xfrm>
            <a:off x="3347864" y="1916832"/>
            <a:ext cx="2476500" cy="2857500"/>
          </a:xfrm>
          <a:prstGeom prst="rect">
            <a:avLst/>
          </a:prstGeom>
          <a:noFill/>
          <a:ln w="9525">
            <a:noFill/>
            <a:miter lim="800000"/>
            <a:headEnd/>
            <a:tailEnd/>
          </a:ln>
        </p:spPr>
      </p:pic>
      <p:pic>
        <p:nvPicPr>
          <p:cNvPr id="7171" name="Picture 3" descr="220px-Bill_Clinton"/>
          <p:cNvPicPr>
            <a:picLocks noChangeAspect="1" noChangeArrowheads="1"/>
          </p:cNvPicPr>
          <p:nvPr/>
        </p:nvPicPr>
        <p:blipFill>
          <a:blip r:embed="rId8" cstate="print"/>
          <a:srcRect/>
          <a:stretch>
            <a:fillRect/>
          </a:stretch>
        </p:blipFill>
        <p:spPr bwMode="auto">
          <a:xfrm>
            <a:off x="5364088" y="3284984"/>
            <a:ext cx="2095500" cy="2733675"/>
          </a:xfrm>
          <a:prstGeom prst="rect">
            <a:avLst/>
          </a:prstGeom>
          <a:noFill/>
          <a:ln w="9525">
            <a:noFill/>
            <a:miter lim="800000"/>
            <a:headEnd/>
            <a:tailEnd/>
          </a:ln>
        </p:spPr>
      </p:pic>
      <p:pic>
        <p:nvPicPr>
          <p:cNvPr id="7173" name="Picture 5" descr="220px-George-W-Bush"/>
          <p:cNvPicPr>
            <a:picLocks noChangeAspect="1" noChangeArrowheads="1"/>
          </p:cNvPicPr>
          <p:nvPr/>
        </p:nvPicPr>
        <p:blipFill>
          <a:blip r:embed="rId9" cstate="print"/>
          <a:srcRect/>
          <a:stretch>
            <a:fillRect/>
          </a:stretch>
        </p:blipFill>
        <p:spPr bwMode="auto">
          <a:xfrm>
            <a:off x="7048500" y="1916832"/>
            <a:ext cx="2095500" cy="2771775"/>
          </a:xfrm>
          <a:prstGeom prst="rect">
            <a:avLst/>
          </a:prstGeom>
          <a:noFill/>
          <a:ln w="9525">
            <a:noFill/>
            <a:miter lim="800000"/>
            <a:headEnd/>
            <a:tailEnd/>
          </a:ln>
        </p:spPr>
      </p:pic>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169"/>
                                        </p:tgtEl>
                                        <p:attrNameLst>
                                          <p:attrName>style.visibility</p:attrName>
                                        </p:attrNameLst>
                                      </p:cBhvr>
                                      <p:to>
                                        <p:strVal val="visible"/>
                                      </p:to>
                                    </p:set>
                                    <p:animEffect transition="in" filter="fade">
                                      <p:cBhvr>
                                        <p:cTn id="16" dur="500"/>
                                        <p:tgtEl>
                                          <p:spTgt spid="7169"/>
                                        </p:tgtEl>
                                      </p:cBhvr>
                                    </p:animEffect>
                                    <p:anim calcmode="lin" valueType="num">
                                      <p:cBhvr>
                                        <p:cTn id="17" dur="500" fill="hold"/>
                                        <p:tgtEl>
                                          <p:spTgt spid="7169"/>
                                        </p:tgtEl>
                                        <p:attrNameLst>
                                          <p:attrName>ppt_x</p:attrName>
                                        </p:attrNameLst>
                                      </p:cBhvr>
                                      <p:tavLst>
                                        <p:tav tm="0">
                                          <p:val>
                                            <p:strVal val="#ppt_x"/>
                                          </p:val>
                                        </p:tav>
                                        <p:tav tm="100000">
                                          <p:val>
                                            <p:strVal val="#ppt_x"/>
                                          </p:val>
                                        </p:tav>
                                      </p:tavLst>
                                    </p:anim>
                                    <p:anim calcmode="lin" valueType="num">
                                      <p:cBhvr>
                                        <p:cTn id="18" dur="500" fill="hold"/>
                                        <p:tgtEl>
                                          <p:spTgt spid="7169"/>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47" presetClass="entr" presetSubtype="0" fill="hold" nodeType="afterEffect">
                                  <p:stCondLst>
                                    <p:cond delay="1000"/>
                                  </p:stCondLst>
                                  <p:childTnLst>
                                    <p:set>
                                      <p:cBhvr>
                                        <p:cTn id="21" dur="1" fill="hold">
                                          <p:stCondLst>
                                            <p:cond delay="0"/>
                                          </p:stCondLst>
                                        </p:cTn>
                                        <p:tgtEl>
                                          <p:spTgt spid="7170"/>
                                        </p:tgtEl>
                                        <p:attrNameLst>
                                          <p:attrName>style.visibility</p:attrName>
                                        </p:attrNameLst>
                                      </p:cBhvr>
                                      <p:to>
                                        <p:strVal val="visible"/>
                                      </p:to>
                                    </p:set>
                                    <p:animEffect transition="in" filter="fade">
                                      <p:cBhvr>
                                        <p:cTn id="22" dur="500"/>
                                        <p:tgtEl>
                                          <p:spTgt spid="7170"/>
                                        </p:tgtEl>
                                      </p:cBhvr>
                                    </p:animEffect>
                                    <p:anim calcmode="lin" valueType="num">
                                      <p:cBhvr>
                                        <p:cTn id="23" dur="500" fill="hold"/>
                                        <p:tgtEl>
                                          <p:spTgt spid="7170"/>
                                        </p:tgtEl>
                                        <p:attrNameLst>
                                          <p:attrName>ppt_x</p:attrName>
                                        </p:attrNameLst>
                                      </p:cBhvr>
                                      <p:tavLst>
                                        <p:tav tm="0">
                                          <p:val>
                                            <p:strVal val="#ppt_x"/>
                                          </p:val>
                                        </p:tav>
                                        <p:tav tm="100000">
                                          <p:val>
                                            <p:strVal val="#ppt_x"/>
                                          </p:val>
                                        </p:tav>
                                      </p:tavLst>
                                    </p:anim>
                                    <p:anim calcmode="lin" valueType="num">
                                      <p:cBhvr>
                                        <p:cTn id="24" dur="500" fill="hold"/>
                                        <p:tgtEl>
                                          <p:spTgt spid="717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nodeType="afterEffect">
                                  <p:stCondLst>
                                    <p:cond delay="1000"/>
                                  </p:stCondLst>
                                  <p:childTnLst>
                                    <p:set>
                                      <p:cBhvr>
                                        <p:cTn id="27" dur="1" fill="hold">
                                          <p:stCondLst>
                                            <p:cond delay="0"/>
                                          </p:stCondLst>
                                        </p:cTn>
                                        <p:tgtEl>
                                          <p:spTgt spid="7172"/>
                                        </p:tgtEl>
                                        <p:attrNameLst>
                                          <p:attrName>style.visibility</p:attrName>
                                        </p:attrNameLst>
                                      </p:cBhvr>
                                      <p:to>
                                        <p:strVal val="visible"/>
                                      </p:to>
                                    </p:set>
                                    <p:animEffect transition="in" filter="fade">
                                      <p:cBhvr>
                                        <p:cTn id="28" dur="500"/>
                                        <p:tgtEl>
                                          <p:spTgt spid="7172"/>
                                        </p:tgtEl>
                                      </p:cBhvr>
                                    </p:animEffect>
                                    <p:anim calcmode="lin" valueType="num">
                                      <p:cBhvr>
                                        <p:cTn id="29" dur="500" fill="hold"/>
                                        <p:tgtEl>
                                          <p:spTgt spid="7172"/>
                                        </p:tgtEl>
                                        <p:attrNameLst>
                                          <p:attrName>ppt_x</p:attrName>
                                        </p:attrNameLst>
                                      </p:cBhvr>
                                      <p:tavLst>
                                        <p:tav tm="0">
                                          <p:val>
                                            <p:strVal val="#ppt_x"/>
                                          </p:val>
                                        </p:tav>
                                        <p:tav tm="100000">
                                          <p:val>
                                            <p:strVal val="#ppt_x"/>
                                          </p:val>
                                        </p:tav>
                                      </p:tavLst>
                                    </p:anim>
                                    <p:anim calcmode="lin" valueType="num">
                                      <p:cBhvr>
                                        <p:cTn id="30" dur="500" fill="hold"/>
                                        <p:tgtEl>
                                          <p:spTgt spid="717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7" presetClass="entr" presetSubtype="0" fill="hold" nodeType="afterEffect">
                                  <p:stCondLst>
                                    <p:cond delay="1000"/>
                                  </p:stCondLst>
                                  <p:childTnLst>
                                    <p:set>
                                      <p:cBhvr>
                                        <p:cTn id="33" dur="1" fill="hold">
                                          <p:stCondLst>
                                            <p:cond delay="0"/>
                                          </p:stCondLst>
                                        </p:cTn>
                                        <p:tgtEl>
                                          <p:spTgt spid="7171"/>
                                        </p:tgtEl>
                                        <p:attrNameLst>
                                          <p:attrName>style.visibility</p:attrName>
                                        </p:attrNameLst>
                                      </p:cBhvr>
                                      <p:to>
                                        <p:strVal val="visible"/>
                                      </p:to>
                                    </p:set>
                                    <p:animEffect transition="in" filter="fade">
                                      <p:cBhvr>
                                        <p:cTn id="34" dur="500"/>
                                        <p:tgtEl>
                                          <p:spTgt spid="7171"/>
                                        </p:tgtEl>
                                      </p:cBhvr>
                                    </p:animEffect>
                                    <p:anim calcmode="lin" valueType="num">
                                      <p:cBhvr>
                                        <p:cTn id="35" dur="500" fill="hold"/>
                                        <p:tgtEl>
                                          <p:spTgt spid="7171"/>
                                        </p:tgtEl>
                                        <p:attrNameLst>
                                          <p:attrName>ppt_x</p:attrName>
                                        </p:attrNameLst>
                                      </p:cBhvr>
                                      <p:tavLst>
                                        <p:tav tm="0">
                                          <p:val>
                                            <p:strVal val="#ppt_x"/>
                                          </p:val>
                                        </p:tav>
                                        <p:tav tm="100000">
                                          <p:val>
                                            <p:strVal val="#ppt_x"/>
                                          </p:val>
                                        </p:tav>
                                      </p:tavLst>
                                    </p:anim>
                                    <p:anim calcmode="lin" valueType="num">
                                      <p:cBhvr>
                                        <p:cTn id="36" dur="500" fill="hold"/>
                                        <p:tgtEl>
                                          <p:spTgt spid="7171"/>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1000"/>
                                  </p:stCondLst>
                                  <p:childTnLst>
                                    <p:set>
                                      <p:cBhvr>
                                        <p:cTn id="39" dur="1" fill="hold">
                                          <p:stCondLst>
                                            <p:cond delay="0"/>
                                          </p:stCondLst>
                                        </p:cTn>
                                        <p:tgtEl>
                                          <p:spTgt spid="7173"/>
                                        </p:tgtEl>
                                        <p:attrNameLst>
                                          <p:attrName>style.visibility</p:attrName>
                                        </p:attrNameLst>
                                      </p:cBhvr>
                                      <p:to>
                                        <p:strVal val="visible"/>
                                      </p:to>
                                    </p:set>
                                    <p:animEffect transition="in" filter="fade">
                                      <p:cBhvr>
                                        <p:cTn id="40" dur="500"/>
                                        <p:tgtEl>
                                          <p:spTgt spid="7173"/>
                                        </p:tgtEl>
                                      </p:cBhvr>
                                    </p:animEffect>
                                    <p:anim calcmode="lin" valueType="num">
                                      <p:cBhvr>
                                        <p:cTn id="41" dur="500" fill="hold"/>
                                        <p:tgtEl>
                                          <p:spTgt spid="7173"/>
                                        </p:tgtEl>
                                        <p:attrNameLst>
                                          <p:attrName>ppt_x</p:attrName>
                                        </p:attrNameLst>
                                      </p:cBhvr>
                                      <p:tavLst>
                                        <p:tav tm="0">
                                          <p:val>
                                            <p:strVal val="#ppt_x"/>
                                          </p:val>
                                        </p:tav>
                                        <p:tav tm="100000">
                                          <p:val>
                                            <p:strVal val="#ppt_x"/>
                                          </p:val>
                                        </p:tav>
                                      </p:tavLst>
                                    </p:anim>
                                    <p:anim calcmode="lin" valueType="num">
                                      <p:cBhvr>
                                        <p:cTn id="42" dur="5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err="1" smtClean="0">
                <a:solidFill>
                  <a:schemeClr val="tx1">
                    <a:lumMod val="75000"/>
                    <a:lumOff val="25000"/>
                  </a:schemeClr>
                </a:solidFill>
              </a:rPr>
              <a:t>Alumni</a:t>
            </a:r>
            <a:r>
              <a:rPr lang="es-HN" altLang="zh-CN" sz="5400" b="1" dirty="0" smtClean="0">
                <a:solidFill>
                  <a:schemeClr val="tx1">
                    <a:lumMod val="75000"/>
                    <a:lumOff val="25000"/>
                  </a:schemeClr>
                </a:solidFill>
              </a:rPr>
              <a:t> </a:t>
            </a:r>
            <a:r>
              <a:rPr lang="es-HN" altLang="zh-CN" sz="5400" b="1" dirty="0" err="1" smtClean="0">
                <a:solidFill>
                  <a:schemeClr val="tx1">
                    <a:lumMod val="75000"/>
                    <a:lumOff val="25000"/>
                  </a:schemeClr>
                </a:solidFill>
              </a:rPr>
              <a:t>from</a:t>
            </a:r>
            <a:r>
              <a:rPr lang="es-HN" altLang="zh-CN" sz="5400" b="1" dirty="0" smtClean="0">
                <a:solidFill>
                  <a:srgbClr val="C00000"/>
                </a:solidFill>
              </a:rPr>
              <a:t> </a:t>
            </a:r>
            <a:r>
              <a:rPr lang="es-HN" sz="5400" b="1" dirty="0" smtClean="0">
                <a:solidFill>
                  <a:srgbClr val="C00000"/>
                </a:solidFill>
              </a:rPr>
              <a:t>YALE</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24</a:t>
            </a:r>
            <a:endParaRPr lang="es-ES" b="1" dirty="0"/>
          </a:p>
        </p:txBody>
      </p:sp>
      <p:pic>
        <p:nvPicPr>
          <p:cNvPr id="48"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4" name="1 Título"/>
          <p:cNvSpPr txBox="1">
            <a:spLocks/>
          </p:cNvSpPr>
          <p:nvPr/>
        </p:nvSpPr>
        <p:spPr>
          <a:xfrm>
            <a:off x="467544" y="1340768"/>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2000" b="1" dirty="0" smtClean="0">
                <a:solidFill>
                  <a:schemeClr val="tx1">
                    <a:lumMod val="75000"/>
                    <a:lumOff val="25000"/>
                  </a:schemeClr>
                </a:solidFill>
              </a:rPr>
              <a:t>5 US </a:t>
            </a:r>
            <a:r>
              <a:rPr lang="es-HN" sz="2000" b="1" dirty="0" err="1" smtClean="0">
                <a:solidFill>
                  <a:schemeClr val="tx1">
                    <a:lumMod val="75000"/>
                    <a:lumOff val="25000"/>
                  </a:schemeClr>
                </a:solidFill>
              </a:rPr>
              <a:t>Presidents</a:t>
            </a:r>
            <a:r>
              <a:rPr lang="es-HN" sz="2000" b="1" dirty="0" smtClean="0">
                <a:solidFill>
                  <a:schemeClr val="tx1">
                    <a:lumMod val="75000"/>
                    <a:lumOff val="25000"/>
                  </a:schemeClr>
                </a:solidFill>
              </a:rPr>
              <a:t>, 19 US </a:t>
            </a:r>
            <a:r>
              <a:rPr lang="es-HN" sz="2000" b="1" dirty="0" err="1" smtClean="0">
                <a:solidFill>
                  <a:schemeClr val="tx1">
                    <a:lumMod val="75000"/>
                    <a:lumOff val="25000"/>
                  </a:schemeClr>
                </a:solidFill>
              </a:rPr>
              <a:t>Supreme</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Court</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Justices</a:t>
            </a:r>
            <a:r>
              <a:rPr lang="es-HN" sz="2000" b="1" dirty="0" smtClean="0">
                <a:solidFill>
                  <a:schemeClr val="tx1">
                    <a:lumMod val="75000"/>
                    <a:lumOff val="25000"/>
                  </a:schemeClr>
                </a:solidFill>
              </a:rPr>
              <a:t>, </a:t>
            </a:r>
          </a:p>
          <a:p>
            <a:pPr algn="l">
              <a:spcBef>
                <a:spcPts val="0"/>
              </a:spcBef>
            </a:pPr>
            <a:r>
              <a:rPr lang="es-HN" sz="2000" b="1" dirty="0" err="1" smtClean="0">
                <a:solidFill>
                  <a:schemeClr val="tx1">
                    <a:lumMod val="75000"/>
                    <a:lumOff val="25000"/>
                  </a:schemeClr>
                </a:solidFill>
              </a:rPr>
              <a:t>and</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several</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foreign</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heads</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of</a:t>
            </a:r>
            <a:r>
              <a:rPr lang="es-HN" sz="2000" b="1" dirty="0" smtClean="0">
                <a:solidFill>
                  <a:schemeClr val="tx1">
                    <a:lumMod val="75000"/>
                    <a:lumOff val="25000"/>
                  </a:schemeClr>
                </a:solidFill>
              </a:rPr>
              <a:t> </a:t>
            </a:r>
            <a:r>
              <a:rPr lang="es-HN" sz="2000" b="1" dirty="0" err="1" smtClean="0">
                <a:solidFill>
                  <a:schemeClr val="tx1">
                    <a:lumMod val="75000"/>
                    <a:lumOff val="25000"/>
                  </a:schemeClr>
                </a:solidFill>
              </a:rPr>
              <a:t>state</a:t>
            </a:r>
            <a:endParaRPr lang="es-HN" sz="2000" b="1" dirty="0" smtClean="0">
              <a:solidFill>
                <a:srgbClr val="FFC000"/>
              </a:solidFill>
            </a:endParaRPr>
          </a:p>
        </p:txBody>
      </p:sp>
      <p:pic>
        <p:nvPicPr>
          <p:cNvPr id="52226" name="Picture 2" descr="220px-Jodie_Foster_C%C3%A9sars_2011_2"/>
          <p:cNvPicPr>
            <a:picLocks noChangeAspect="1" noChangeArrowheads="1"/>
          </p:cNvPicPr>
          <p:nvPr/>
        </p:nvPicPr>
        <p:blipFill>
          <a:blip r:embed="rId5" cstate="print"/>
          <a:srcRect/>
          <a:stretch>
            <a:fillRect/>
          </a:stretch>
        </p:blipFill>
        <p:spPr bwMode="auto">
          <a:xfrm>
            <a:off x="532284" y="2276872"/>
            <a:ext cx="2095500" cy="3143250"/>
          </a:xfrm>
          <a:prstGeom prst="rect">
            <a:avLst/>
          </a:prstGeom>
          <a:noFill/>
          <a:ln w="9525">
            <a:noFill/>
            <a:miter lim="800000"/>
            <a:headEnd/>
            <a:tailEnd/>
          </a:ln>
        </p:spPr>
      </p:pic>
      <p:sp>
        <p:nvSpPr>
          <p:cNvPr id="15" name="TextBox 14"/>
          <p:cNvSpPr txBox="1"/>
          <p:nvPr/>
        </p:nvSpPr>
        <p:spPr>
          <a:xfrm>
            <a:off x="2915816" y="2204864"/>
            <a:ext cx="2736304" cy="923330"/>
          </a:xfrm>
          <a:prstGeom prst="rect">
            <a:avLst/>
          </a:prstGeom>
          <a:noFill/>
        </p:spPr>
        <p:txBody>
          <a:bodyPr wrap="square" rtlCol="0">
            <a:spAutoFit/>
          </a:bodyPr>
          <a:lstStyle/>
          <a:p>
            <a:r>
              <a:rPr lang="zh-CN" altLang="zh-CN" b="1" dirty="0" smtClean="0"/>
              <a:t>Jodie Foster</a:t>
            </a:r>
            <a:endParaRPr lang="en-US" altLang="zh-CN" b="1" dirty="0" smtClean="0"/>
          </a:p>
          <a:p>
            <a:r>
              <a:rPr lang="zh-CN" altLang="zh-CN" dirty="0" smtClean="0"/>
              <a:t>American actress, </a:t>
            </a:r>
            <a:endParaRPr lang="en-US" altLang="zh-CN" dirty="0" smtClean="0"/>
          </a:p>
          <a:p>
            <a:r>
              <a:rPr lang="zh-CN" altLang="zh-CN" dirty="0" smtClean="0"/>
              <a:t>film director</a:t>
            </a:r>
            <a:r>
              <a:rPr lang="en-US" altLang="zh-CN" dirty="0" smtClean="0"/>
              <a:t> &amp; </a:t>
            </a:r>
            <a:r>
              <a:rPr lang="zh-CN" altLang="zh-CN" dirty="0" smtClean="0"/>
              <a:t>producer</a:t>
            </a:r>
            <a:endParaRPr lang="zh-CN" altLang="en-US" dirty="0"/>
          </a:p>
        </p:txBody>
      </p:sp>
      <p:pic>
        <p:nvPicPr>
          <p:cNvPr id="52227" name="Picture 3" descr="Ernest_Orlando_Lawrence"/>
          <p:cNvPicPr>
            <a:picLocks noChangeAspect="1" noChangeArrowheads="1"/>
          </p:cNvPicPr>
          <p:nvPr/>
        </p:nvPicPr>
        <p:blipFill>
          <a:blip r:embed="rId6" cstate="print"/>
          <a:srcRect/>
          <a:stretch>
            <a:fillRect/>
          </a:stretch>
        </p:blipFill>
        <p:spPr bwMode="auto">
          <a:xfrm>
            <a:off x="6228184" y="2204864"/>
            <a:ext cx="2337048" cy="3236812"/>
          </a:xfrm>
          <a:prstGeom prst="rect">
            <a:avLst/>
          </a:prstGeom>
          <a:noFill/>
          <a:ln w="9525">
            <a:noFill/>
            <a:miter lim="800000"/>
            <a:headEnd/>
            <a:tailEnd/>
          </a:ln>
        </p:spPr>
      </p:pic>
      <p:sp>
        <p:nvSpPr>
          <p:cNvPr id="17" name="TextBox 16"/>
          <p:cNvSpPr txBox="1"/>
          <p:nvPr/>
        </p:nvSpPr>
        <p:spPr>
          <a:xfrm>
            <a:off x="3275856" y="4316903"/>
            <a:ext cx="2664296" cy="1200329"/>
          </a:xfrm>
          <a:prstGeom prst="rect">
            <a:avLst/>
          </a:prstGeom>
          <a:noFill/>
        </p:spPr>
        <p:txBody>
          <a:bodyPr wrap="square" rtlCol="0">
            <a:spAutoFit/>
          </a:bodyPr>
          <a:lstStyle/>
          <a:p>
            <a:pPr algn="r"/>
            <a:r>
              <a:rPr lang="zh-CN" altLang="zh-CN" b="1" dirty="0" smtClean="0"/>
              <a:t>Ernest Orlando Lawrence</a:t>
            </a:r>
            <a:endParaRPr lang="en-US" altLang="zh-CN" b="1" dirty="0" smtClean="0"/>
          </a:p>
          <a:p>
            <a:pPr algn="r"/>
            <a:r>
              <a:rPr lang="zh-CN" altLang="zh-CN" dirty="0" smtClean="0"/>
              <a:t>American physicist</a:t>
            </a:r>
            <a:endParaRPr lang="en-US" altLang="zh-CN" dirty="0" smtClean="0"/>
          </a:p>
          <a:p>
            <a:pPr algn="r"/>
            <a:r>
              <a:rPr lang="zh-CN" altLang="zh-CN" dirty="0" smtClean="0"/>
              <a:t>awarded the Nobel Prize </a:t>
            </a:r>
            <a:r>
              <a:rPr lang="en-US" altLang="zh-CN" dirty="0" smtClean="0"/>
              <a:t>in 1939</a:t>
            </a:r>
            <a:endParaRPr lang="zh-CN" altLang="en-US" dirty="0"/>
          </a:p>
        </p:txBody>
      </p:sp>
      <p:pic>
        <p:nvPicPr>
          <p:cNvPr id="12" name="图片 11" descr="Yale Alumni Magazine_ editorially independent since 1891.jpg"/>
          <p:cNvPicPr>
            <a:picLocks noChangeAspect="1"/>
          </p:cNvPicPr>
          <p:nvPr/>
        </p:nvPicPr>
        <p:blipFill>
          <a:blip r:embed="rId7" cstate="print"/>
          <a:stretch>
            <a:fillRect/>
          </a:stretch>
        </p:blipFill>
        <p:spPr>
          <a:xfrm>
            <a:off x="1447335" y="0"/>
            <a:ext cx="6249329" cy="6858000"/>
          </a:xfrm>
          <a:prstGeom prst="rect">
            <a:avLst/>
          </a:prstGeom>
        </p:spPr>
      </p:pic>
      <p:sp>
        <p:nvSpPr>
          <p:cNvPr id="18" name="矩形 17"/>
          <p:cNvSpPr/>
          <p:nvPr/>
        </p:nvSpPr>
        <p:spPr>
          <a:xfrm>
            <a:off x="5220072" y="6021288"/>
            <a:ext cx="2237920" cy="369332"/>
          </a:xfrm>
          <a:prstGeom prst="rect">
            <a:avLst/>
          </a:prstGeom>
        </p:spPr>
        <p:txBody>
          <a:bodyPr wrap="none">
            <a:spAutoFit/>
          </a:bodyPr>
          <a:lstStyle/>
          <a:p>
            <a:r>
              <a:rPr lang="en-US" altLang="zh-CN" dirty="0" smtClean="0"/>
              <a:t>Yale Alumni Magazine</a:t>
            </a:r>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1000"/>
                                        <p:tgtEl>
                                          <p:spTgt spid="52226"/>
                                        </p:tgtEl>
                                      </p:cBhvr>
                                    </p:animEffect>
                                    <p:anim calcmode="lin" valueType="num">
                                      <p:cBhvr>
                                        <p:cTn id="8" dur="1000" fill="hold"/>
                                        <p:tgtEl>
                                          <p:spTgt spid="52226"/>
                                        </p:tgtEl>
                                        <p:attrNameLst>
                                          <p:attrName>ppt_x</p:attrName>
                                        </p:attrNameLst>
                                      </p:cBhvr>
                                      <p:tavLst>
                                        <p:tav tm="0">
                                          <p:val>
                                            <p:strVal val="#ppt_x"/>
                                          </p:val>
                                        </p:tav>
                                        <p:tav tm="100000">
                                          <p:val>
                                            <p:strVal val="#ppt_x"/>
                                          </p:val>
                                        </p:tav>
                                      </p:tavLst>
                                    </p:anim>
                                    <p:anim calcmode="lin" valueType="num">
                                      <p:cBhvr>
                                        <p:cTn id="9" dur="1000" fill="hold"/>
                                        <p:tgtEl>
                                          <p:spTgt spid="522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2227"/>
                                        </p:tgtEl>
                                        <p:attrNameLst>
                                          <p:attrName>style.visibility</p:attrName>
                                        </p:attrNameLst>
                                      </p:cBhvr>
                                      <p:to>
                                        <p:strVal val="visible"/>
                                      </p:to>
                                    </p:set>
                                    <p:animEffect transition="in" filter="fade">
                                      <p:cBhvr>
                                        <p:cTn id="19" dur="1000"/>
                                        <p:tgtEl>
                                          <p:spTgt spid="52227"/>
                                        </p:tgtEl>
                                      </p:cBhvr>
                                    </p:animEffect>
                                    <p:anim calcmode="lin" valueType="num">
                                      <p:cBhvr>
                                        <p:cTn id="20" dur="1000" fill="hold"/>
                                        <p:tgtEl>
                                          <p:spTgt spid="52227"/>
                                        </p:tgtEl>
                                        <p:attrNameLst>
                                          <p:attrName>ppt_x</p:attrName>
                                        </p:attrNameLst>
                                      </p:cBhvr>
                                      <p:tavLst>
                                        <p:tav tm="0">
                                          <p:val>
                                            <p:strVal val="#ppt_x"/>
                                          </p:val>
                                        </p:tav>
                                        <p:tav tm="100000">
                                          <p:val>
                                            <p:strVal val="#ppt_x"/>
                                          </p:val>
                                        </p:tav>
                                      </p:tavLst>
                                    </p:anim>
                                    <p:anim calcmode="lin" valueType="num">
                                      <p:cBhvr>
                                        <p:cTn id="21" dur="1000" fill="hold"/>
                                        <p:tgtEl>
                                          <p:spTgt spid="5222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err="1" smtClean="0">
                <a:solidFill>
                  <a:schemeClr val="tx1">
                    <a:lumMod val="75000"/>
                    <a:lumOff val="25000"/>
                  </a:schemeClr>
                </a:solidFill>
              </a:rPr>
              <a:t>Apply</a:t>
            </a:r>
            <a:r>
              <a:rPr lang="es-HN" altLang="zh-CN" sz="5400" b="1" dirty="0" smtClean="0">
                <a:solidFill>
                  <a:schemeClr val="tx1">
                    <a:lumMod val="75000"/>
                    <a:lumOff val="25000"/>
                  </a:schemeClr>
                </a:solidFill>
              </a:rPr>
              <a:t> </a:t>
            </a:r>
            <a:r>
              <a:rPr lang="es-HN" altLang="zh-CN" sz="5400" b="1" dirty="0" err="1" smtClean="0">
                <a:solidFill>
                  <a:schemeClr val="tx1">
                    <a:lumMod val="75000"/>
                    <a:lumOff val="25000"/>
                  </a:schemeClr>
                </a:solidFill>
              </a:rPr>
              <a:t>to</a:t>
            </a:r>
            <a:r>
              <a:rPr lang="es-HN" altLang="zh-CN" sz="5400" b="1" dirty="0" smtClean="0">
                <a:solidFill>
                  <a:srgbClr val="C00000"/>
                </a:solidFill>
              </a:rPr>
              <a:t> </a:t>
            </a:r>
            <a:r>
              <a:rPr lang="es-HN" sz="5400" b="1" dirty="0" smtClean="0">
                <a:solidFill>
                  <a:srgbClr val="C00000"/>
                </a:solidFill>
              </a:rPr>
              <a:t>YALE</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25</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3073" name="Rectangle 1"/>
          <p:cNvSpPr>
            <a:spLocks noChangeArrowheads="1"/>
          </p:cNvSpPr>
          <p:nvPr/>
        </p:nvSpPr>
        <p:spPr bwMode="auto">
          <a:xfrm>
            <a:off x="467544" y="1916832"/>
            <a:ext cx="8280920"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Standard Qualification</a:t>
            </a:r>
            <a:endParaRPr kumimoji="0" lang="en-US" altLang="zh-CN"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eaLnBrk="0" fontAlgn="base" hangingPunct="0">
              <a:spcBef>
                <a:spcPct val="0"/>
              </a:spcBef>
              <a:spcAft>
                <a:spcPct val="0"/>
              </a:spcAft>
            </a:pPr>
            <a:r>
              <a:rPr lang="en-US" altLang="zh-CN" dirty="0" smtClean="0"/>
              <a:t>All applicants to the Yale School of Management must take either the GMAT or the GRE. There is no minimum score to apply.</a:t>
            </a:r>
          </a:p>
          <a:p>
            <a:pPr eaLnBrk="0" fontAlgn="base" hangingPunct="0">
              <a:spcBef>
                <a:spcPct val="0"/>
              </a:spcBef>
              <a:spcAft>
                <a:spcPct val="0"/>
              </a:spcAft>
            </a:pPr>
            <a:r>
              <a:rPr lang="en-US" altLang="zh-CN" dirty="0" smtClean="0"/>
              <a:t>Although there are no minimum TOEFL, PTE Academic, and IELTS scores to apply, to be competitive, an applicant should have a TOEFL score of at least 100 on the Internet-based test, a PTE Academic score of at least 70, or an IELTS score of at least 7.</a:t>
            </a:r>
          </a:p>
          <a:p>
            <a:pPr eaLnBrk="0" fontAlgn="base" hangingPunct="0">
              <a:spcBef>
                <a:spcPct val="0"/>
              </a:spcBef>
              <a:spcAft>
                <a:spcPct val="0"/>
              </a:spcAft>
            </a:pPr>
            <a:endParaRPr lang="en-US" altLang="zh-CN" dirty="0" smtClean="0">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GMAT: 700 above          TOFEL: 100 above</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Average GPA: 3.8 above     IELTS: 7 above</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Expense (School of Manager)</a:t>
            </a:r>
            <a:endParaRPr kumimoji="0" lang="en-US" altLang="zh-CN" b="1"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Fee: about 40000 dollars one year</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eaLnBrk="0" fontAlgn="base" hangingPunct="0">
              <a:spcBef>
                <a:spcPct val="0"/>
              </a:spcBef>
              <a:spcAft>
                <a:spcPct val="0"/>
              </a:spcAft>
            </a:pPr>
            <a:r>
              <a:rPr kumimoji="0" lang="en-US" altLang="zh-CN"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All Expense: about 75000 dollars one year</a:t>
            </a:r>
            <a:endParaRPr kumimoji="0" lang="en-US" altLang="zh-CN"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4" name="1 Título"/>
          <p:cNvSpPr txBox="1">
            <a:spLocks/>
          </p:cNvSpPr>
          <p:nvPr/>
        </p:nvSpPr>
        <p:spPr>
          <a:xfrm>
            <a:off x="467544" y="1268760"/>
            <a:ext cx="756084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2000" b="1" dirty="0" smtClean="0">
                <a:solidFill>
                  <a:schemeClr val="tx1">
                    <a:lumMod val="75000"/>
                    <a:lumOff val="25000"/>
                  </a:schemeClr>
                </a:solidFill>
              </a:rPr>
              <a:t>MBA </a:t>
            </a:r>
            <a:r>
              <a:rPr lang="es-HN" sz="2000" b="1" dirty="0" err="1" smtClean="0">
                <a:solidFill>
                  <a:schemeClr val="tx1">
                    <a:lumMod val="75000"/>
                    <a:lumOff val="25000"/>
                  </a:schemeClr>
                </a:solidFill>
              </a:rPr>
              <a:t>Applications</a:t>
            </a:r>
            <a:endParaRPr lang="es-HN" sz="2000" b="1" dirty="0" smtClean="0">
              <a:solidFill>
                <a:srgbClr val="FFC000"/>
              </a:solidFill>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73">
                                            <p:txEl>
                                              <p:pRg st="0" end="0"/>
                                            </p:txEl>
                                          </p:spTgt>
                                        </p:tgtEl>
                                        <p:attrNameLst>
                                          <p:attrName>style.visibility</p:attrName>
                                        </p:attrNameLst>
                                      </p:cBhvr>
                                      <p:to>
                                        <p:strVal val="visible"/>
                                      </p:to>
                                    </p:set>
                                    <p:animEffect transition="in" filter="fade">
                                      <p:cBhvr>
                                        <p:cTn id="16" dur="500"/>
                                        <p:tgtEl>
                                          <p:spTgt spid="307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73">
                                            <p:txEl>
                                              <p:pRg st="1" end="1"/>
                                            </p:txEl>
                                          </p:spTgt>
                                        </p:tgtEl>
                                        <p:attrNameLst>
                                          <p:attrName>style.visibility</p:attrName>
                                        </p:attrNameLst>
                                      </p:cBhvr>
                                      <p:to>
                                        <p:strVal val="visible"/>
                                      </p:to>
                                    </p:set>
                                    <p:animEffect transition="in" filter="fade">
                                      <p:cBhvr>
                                        <p:cTn id="19" dur="500"/>
                                        <p:tgtEl>
                                          <p:spTgt spid="3073">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73">
                                            <p:txEl>
                                              <p:pRg st="2" end="2"/>
                                            </p:txEl>
                                          </p:spTgt>
                                        </p:tgtEl>
                                        <p:attrNameLst>
                                          <p:attrName>style.visibility</p:attrName>
                                        </p:attrNameLst>
                                      </p:cBhvr>
                                      <p:to>
                                        <p:strVal val="visible"/>
                                      </p:to>
                                    </p:set>
                                    <p:animEffect transition="in" filter="fade">
                                      <p:cBhvr>
                                        <p:cTn id="22" dur="500"/>
                                        <p:tgtEl>
                                          <p:spTgt spid="307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3">
                                            <p:txEl>
                                              <p:pRg st="4" end="4"/>
                                            </p:txEl>
                                          </p:spTgt>
                                        </p:tgtEl>
                                        <p:attrNameLst>
                                          <p:attrName>style.visibility</p:attrName>
                                        </p:attrNameLst>
                                      </p:cBhvr>
                                      <p:to>
                                        <p:strVal val="visible"/>
                                      </p:to>
                                    </p:set>
                                    <p:animEffect transition="in" filter="fade">
                                      <p:cBhvr>
                                        <p:cTn id="27" dur="500"/>
                                        <p:tgtEl>
                                          <p:spTgt spid="307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073">
                                            <p:txEl>
                                              <p:pRg st="5" end="5"/>
                                            </p:txEl>
                                          </p:spTgt>
                                        </p:tgtEl>
                                        <p:attrNameLst>
                                          <p:attrName>style.visibility</p:attrName>
                                        </p:attrNameLst>
                                      </p:cBhvr>
                                      <p:to>
                                        <p:strVal val="visible"/>
                                      </p:to>
                                    </p:set>
                                    <p:animEffect transition="in" filter="fade">
                                      <p:cBhvr>
                                        <p:cTn id="30" dur="500"/>
                                        <p:tgtEl>
                                          <p:spTgt spid="307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73">
                                            <p:txEl>
                                              <p:pRg st="7" end="7"/>
                                            </p:txEl>
                                          </p:spTgt>
                                        </p:tgtEl>
                                        <p:attrNameLst>
                                          <p:attrName>style.visibility</p:attrName>
                                        </p:attrNameLst>
                                      </p:cBhvr>
                                      <p:to>
                                        <p:strVal val="visible"/>
                                      </p:to>
                                    </p:set>
                                    <p:animEffect transition="in" filter="fade">
                                      <p:cBhvr>
                                        <p:cTn id="35" dur="500"/>
                                        <p:tgtEl>
                                          <p:spTgt spid="3073">
                                            <p:txEl>
                                              <p:pRg st="7" end="7"/>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073">
                                            <p:txEl>
                                              <p:pRg st="8" end="8"/>
                                            </p:txEl>
                                          </p:spTgt>
                                        </p:tgtEl>
                                        <p:attrNameLst>
                                          <p:attrName>style.visibility</p:attrName>
                                        </p:attrNameLst>
                                      </p:cBhvr>
                                      <p:to>
                                        <p:strVal val="visible"/>
                                      </p:to>
                                    </p:set>
                                    <p:animEffect transition="in" filter="fade">
                                      <p:cBhvr>
                                        <p:cTn id="38" dur="500"/>
                                        <p:tgtEl>
                                          <p:spTgt spid="3073">
                                            <p:txEl>
                                              <p:pRg st="8" end="8"/>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073">
                                            <p:txEl>
                                              <p:pRg st="9" end="9"/>
                                            </p:txEl>
                                          </p:spTgt>
                                        </p:tgtEl>
                                        <p:attrNameLst>
                                          <p:attrName>style.visibility</p:attrName>
                                        </p:attrNameLst>
                                      </p:cBhvr>
                                      <p:to>
                                        <p:strVal val="visible"/>
                                      </p:to>
                                    </p:set>
                                    <p:animEffect transition="in" filter="fade">
                                      <p:cBhvr>
                                        <p:cTn id="41" dur="500"/>
                                        <p:tgtEl>
                                          <p:spTgt spid="30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543101"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rgbClr val="C00000"/>
                </a:solidFill>
              </a:rPr>
              <a:t>CHINESE </a:t>
            </a:r>
            <a:r>
              <a:rPr lang="es-HN" altLang="zh-CN" sz="5400" b="1" dirty="0" err="1" smtClean="0">
                <a:solidFill>
                  <a:schemeClr val="tx1">
                    <a:lumMod val="75000"/>
                    <a:lumOff val="25000"/>
                  </a:schemeClr>
                </a:solidFill>
              </a:rPr>
              <a:t>Applicants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26</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aphicFrame>
        <p:nvGraphicFramePr>
          <p:cNvPr id="17" name="表格 16"/>
          <p:cNvGraphicFramePr>
            <a:graphicFrameLocks noGrp="1"/>
          </p:cNvGraphicFramePr>
          <p:nvPr/>
        </p:nvGraphicFramePr>
        <p:xfrm>
          <a:off x="611560" y="1628800"/>
          <a:ext cx="7920880" cy="2160239"/>
        </p:xfrm>
        <a:graphic>
          <a:graphicData uri="http://schemas.openxmlformats.org/drawingml/2006/table">
            <a:tbl>
              <a:tblPr/>
              <a:tblGrid>
                <a:gridCol w="1979755"/>
                <a:gridCol w="1980685"/>
                <a:gridCol w="1979755"/>
                <a:gridCol w="1980685"/>
              </a:tblGrid>
              <a:tr h="720079">
                <a:tc>
                  <a:txBody>
                    <a:bodyPr/>
                    <a:lstStyle/>
                    <a:p>
                      <a:pPr algn="ctr">
                        <a:spcAft>
                          <a:spcPts val="0"/>
                        </a:spcAft>
                      </a:pPr>
                      <a:r>
                        <a:rPr lang="en-US" sz="1800" kern="100" dirty="0">
                          <a:latin typeface="Times New Roman"/>
                          <a:ea typeface="宋体"/>
                          <a:cs typeface="Times New Roman"/>
                        </a:rPr>
                        <a:t>Year</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Application Received</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宋体"/>
                          <a:cs typeface="Times New Roman"/>
                        </a:rPr>
                        <a:t>Number of People Enrolled</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Acceptance rates</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2005</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19451</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1880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9.7%</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2006</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21101</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1878</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8.9%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2007</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19323</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1911</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9.9%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2008</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22817</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1952</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宋体"/>
                          <a:cs typeface="Times New Roman"/>
                        </a:rPr>
                        <a:t>8.6%</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8" name="表格 17"/>
          <p:cNvGraphicFramePr>
            <a:graphicFrameLocks noGrp="1"/>
          </p:cNvGraphicFramePr>
          <p:nvPr/>
        </p:nvGraphicFramePr>
        <p:xfrm>
          <a:off x="611560" y="3861048"/>
          <a:ext cx="7920880" cy="1800200"/>
        </p:xfrm>
        <a:graphic>
          <a:graphicData uri="http://schemas.openxmlformats.org/drawingml/2006/table">
            <a:tbl>
              <a:tblPr/>
              <a:tblGrid>
                <a:gridCol w="3960440"/>
                <a:gridCol w="3960440"/>
              </a:tblGrid>
              <a:tr h="360040">
                <a:tc>
                  <a:txBody>
                    <a:bodyPr/>
                    <a:lstStyle/>
                    <a:p>
                      <a:pPr algn="ctr">
                        <a:spcAft>
                          <a:spcPts val="0"/>
                        </a:spcAft>
                      </a:pPr>
                      <a:r>
                        <a:rPr lang="en-US" sz="1800" kern="100" dirty="0">
                          <a:latin typeface="Times New Roman"/>
                          <a:ea typeface="宋体"/>
                          <a:cs typeface="Times New Roman"/>
                        </a:rPr>
                        <a:t>Year</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宋体"/>
                          <a:cs typeface="Times New Roman"/>
                        </a:rPr>
                        <a:t>Number of Chinese Students</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2006</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236</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2007</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宋体"/>
                          <a:cs typeface="Times New Roman"/>
                        </a:rPr>
                        <a:t>196</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2008</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latin typeface="Times New Roman"/>
                          <a:ea typeface="宋体"/>
                          <a:cs typeface="Times New Roman"/>
                        </a:rPr>
                        <a:t>216</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ctr">
                        <a:spcAft>
                          <a:spcPts val="0"/>
                        </a:spcAft>
                      </a:pPr>
                      <a:r>
                        <a:rPr lang="en-US" sz="1800" kern="100">
                          <a:latin typeface="Times New Roman"/>
                          <a:ea typeface="宋体"/>
                          <a:cs typeface="Times New Roman"/>
                        </a:rPr>
                        <a:t>2009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dirty="0">
                          <a:latin typeface="Times New Roman"/>
                          <a:ea typeface="宋体"/>
                          <a:cs typeface="Times New Roman"/>
                        </a:rPr>
                        <a:t>255</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52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6453336"/>
            <a:ext cx="1656184" cy="360040"/>
          </a:xfrm>
        </p:spPr>
        <p:txBody>
          <a:bodyPr>
            <a:noAutofit/>
          </a:bodyPr>
          <a:lstStyle/>
          <a:p>
            <a:pPr algn="l"/>
            <a:r>
              <a:rPr lang="es-ES" sz="1000" dirty="0" smtClean="0">
                <a:solidFill>
                  <a:schemeClr val="bg1"/>
                </a:solidFill>
              </a:rPr>
              <a:t>©</a:t>
            </a:r>
            <a:r>
              <a:rPr lang="es-HN" sz="1200" b="1" dirty="0" err="1" smtClean="0">
                <a:solidFill>
                  <a:schemeClr val="bg1"/>
                </a:solidFill>
              </a:rPr>
              <a:t>Yale</a:t>
            </a:r>
            <a:r>
              <a:rPr lang="es-HN" sz="1200" b="1" dirty="0" smtClean="0">
                <a:solidFill>
                  <a:schemeClr val="bg1"/>
                </a:solidFill>
              </a:rPr>
              <a:t> </a:t>
            </a:r>
            <a:r>
              <a:rPr lang="es-HN" sz="1200" b="1" dirty="0" err="1" smtClean="0">
                <a:solidFill>
                  <a:schemeClr val="bg1"/>
                </a:solidFill>
              </a:rPr>
              <a:t>University</a:t>
            </a:r>
            <a:endParaRPr lang="es-ES" sz="900" dirty="0">
              <a:solidFill>
                <a:schemeClr val="bg1"/>
              </a:solidFill>
            </a:endParaRPr>
          </a:p>
        </p:txBody>
      </p:sp>
      <p:sp>
        <p:nvSpPr>
          <p:cNvPr id="3" name="2 Subtítulo"/>
          <p:cNvSpPr>
            <a:spLocks noGrp="1"/>
          </p:cNvSpPr>
          <p:nvPr>
            <p:ph type="subTitle" idx="1"/>
          </p:nvPr>
        </p:nvSpPr>
        <p:spPr>
          <a:xfrm>
            <a:off x="3779912" y="1188509"/>
            <a:ext cx="5094248" cy="648072"/>
          </a:xfrm>
        </p:spPr>
        <p:txBody>
          <a:bodyPr>
            <a:noAutofit/>
          </a:bodyPr>
          <a:lstStyle/>
          <a:p>
            <a:pPr algn="l"/>
            <a:r>
              <a:rPr lang="es-HN" sz="4800" b="1" dirty="0" smtClean="0">
                <a:solidFill>
                  <a:schemeClr val="tx1">
                    <a:lumMod val="65000"/>
                    <a:lumOff val="35000"/>
                  </a:schemeClr>
                </a:solidFill>
              </a:rPr>
              <a:t>YALE </a:t>
            </a:r>
            <a:r>
              <a:rPr lang="es-HN" sz="4800" dirty="0" err="1" smtClean="0">
                <a:solidFill>
                  <a:schemeClr val="tx1">
                    <a:lumMod val="65000"/>
                    <a:lumOff val="35000"/>
                  </a:schemeClr>
                </a:solidFill>
              </a:rPr>
              <a:t>University</a:t>
            </a:r>
            <a:endParaRPr lang="es-ES" sz="4800" dirty="0">
              <a:solidFill>
                <a:schemeClr val="tx1">
                  <a:lumMod val="65000"/>
                  <a:lumOff val="35000"/>
                </a:schemeClr>
              </a:solidFill>
            </a:endParaRPr>
          </a:p>
        </p:txBody>
      </p:sp>
      <p:sp>
        <p:nvSpPr>
          <p:cNvPr id="10" name="9 CuadroTexto"/>
          <p:cNvSpPr txBox="1"/>
          <p:nvPr/>
        </p:nvSpPr>
        <p:spPr>
          <a:xfrm>
            <a:off x="3827537" y="2670011"/>
            <a:ext cx="4968552" cy="830997"/>
          </a:xfrm>
          <a:prstGeom prst="rect">
            <a:avLst/>
          </a:prstGeom>
          <a:noFill/>
        </p:spPr>
        <p:txBody>
          <a:bodyPr wrap="square" rtlCol="0">
            <a:spAutoFit/>
          </a:bodyPr>
          <a:lstStyle/>
          <a:p>
            <a:r>
              <a:rPr lang="en-US" altLang="zh-CN" sz="1600" dirty="0" smtClean="0"/>
              <a:t>Founded in 1701 in the Colony of Connecticut, the university is the third-oldest institution of higher education in the United States.</a:t>
            </a:r>
            <a:endParaRPr lang="es-ES" sz="1600" dirty="0"/>
          </a:p>
        </p:txBody>
      </p:sp>
      <p:sp>
        <p:nvSpPr>
          <p:cNvPr id="14" name="1 Título"/>
          <p:cNvSpPr txBox="1">
            <a:spLocks/>
          </p:cNvSpPr>
          <p:nvPr/>
        </p:nvSpPr>
        <p:spPr>
          <a:xfrm>
            <a:off x="4932040" y="6370835"/>
            <a:ext cx="404695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900" b="1" dirty="0" smtClean="0">
                <a:solidFill>
                  <a:srgbClr val="FFC000"/>
                </a:solidFill>
              </a:rPr>
              <a:t>Presented by:</a:t>
            </a:r>
            <a:endParaRPr lang="en-US" sz="900" b="1" dirty="0">
              <a:solidFill>
                <a:srgbClr val="FFC000"/>
              </a:solidFill>
            </a:endParaRPr>
          </a:p>
          <a:p>
            <a:pPr algn="r"/>
            <a:r>
              <a:rPr lang="en-US" sz="900" dirty="0" smtClean="0">
                <a:solidFill>
                  <a:schemeClr val="bg1"/>
                </a:solidFill>
              </a:rPr>
              <a:t>Maple . Anna . Aria . Jacky</a:t>
            </a:r>
            <a:endParaRPr lang="en-US" sz="900" dirty="0">
              <a:solidFill>
                <a:schemeClr val="bg1"/>
              </a:solidFill>
            </a:endParaRPr>
          </a:p>
        </p:txBody>
      </p:sp>
      <p:grpSp>
        <p:nvGrpSpPr>
          <p:cNvPr id="17" name="16 Grupo"/>
          <p:cNvGrpSpPr/>
          <p:nvPr/>
        </p:nvGrpSpPr>
        <p:grpSpPr>
          <a:xfrm>
            <a:off x="3871700" y="3734455"/>
            <a:ext cx="1812075" cy="486633"/>
            <a:chOff x="3871700" y="3356992"/>
            <a:chExt cx="1812075" cy="486633"/>
          </a:xfrm>
        </p:grpSpPr>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71700" y="3423452"/>
              <a:ext cx="288032" cy="288032"/>
            </a:xfrm>
            <a:prstGeom prst="rect">
              <a:avLst/>
            </a:prstGeom>
          </p:spPr>
        </p:pic>
        <p:sp>
          <p:nvSpPr>
            <p:cNvPr id="18" name="2 Subtítulo">
              <a:hlinkClick r:id="" action="ppaction://hlinkshowjump?jump=nextslide"/>
            </p:cNvPr>
            <p:cNvSpPr txBox="1">
              <a:spLocks/>
            </p:cNvSpPr>
            <p:nvPr/>
          </p:nvSpPr>
          <p:spPr>
            <a:xfrm>
              <a:off x="4171607" y="3356992"/>
              <a:ext cx="1512168" cy="4866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s-HN" sz="2000" b="1" dirty="0" smtClean="0">
                  <a:solidFill>
                    <a:schemeClr val="tx1">
                      <a:lumMod val="65000"/>
                      <a:lumOff val="35000"/>
                    </a:schemeClr>
                  </a:solidFill>
                </a:rPr>
                <a:t>Start Here</a:t>
              </a:r>
              <a:endParaRPr lang="es-ES" sz="2000" dirty="0">
                <a:solidFill>
                  <a:schemeClr val="tx1">
                    <a:lumMod val="65000"/>
                    <a:lumOff val="35000"/>
                  </a:schemeClr>
                </a:solidFill>
              </a:endParaRPr>
            </a:p>
          </p:txBody>
        </p:sp>
      </p:grpSp>
      <p:sp>
        <p:nvSpPr>
          <p:cNvPr id="19" name="2 Subtítulo"/>
          <p:cNvSpPr txBox="1">
            <a:spLocks/>
          </p:cNvSpPr>
          <p:nvPr/>
        </p:nvSpPr>
        <p:spPr>
          <a:xfrm>
            <a:off x="3818012" y="2024844"/>
            <a:ext cx="5094248"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1800" b="1" dirty="0" err="1" smtClean="0">
                <a:solidFill>
                  <a:schemeClr val="tx1">
                    <a:lumMod val="65000"/>
                    <a:lumOff val="35000"/>
                  </a:schemeClr>
                </a:solidFill>
              </a:rPr>
              <a:t>an</a:t>
            </a:r>
            <a:r>
              <a:rPr lang="es-HN" sz="1800" b="1" dirty="0" smtClean="0">
                <a:solidFill>
                  <a:schemeClr val="tx1">
                    <a:lumMod val="65000"/>
                    <a:lumOff val="35000"/>
                  </a:schemeClr>
                </a:solidFill>
              </a:rPr>
              <a:t> AMERICAN </a:t>
            </a:r>
            <a:r>
              <a:rPr lang="es-HN" sz="1800" b="1" dirty="0" err="1" smtClean="0">
                <a:solidFill>
                  <a:schemeClr val="tx1">
                    <a:lumMod val="65000"/>
                    <a:lumOff val="35000"/>
                  </a:schemeClr>
                </a:solidFill>
              </a:rPr>
              <a:t>private</a:t>
            </a:r>
            <a:r>
              <a:rPr lang="es-HN" sz="1800" b="1" dirty="0" smtClean="0">
                <a:solidFill>
                  <a:schemeClr val="tx1">
                    <a:lumMod val="65000"/>
                    <a:lumOff val="35000"/>
                  </a:schemeClr>
                </a:solidFill>
              </a:rPr>
              <a:t> </a:t>
            </a:r>
            <a:r>
              <a:rPr lang="es-HN" sz="1800" b="1" dirty="0" smtClean="0">
                <a:solidFill>
                  <a:srgbClr val="C00000"/>
                </a:solidFill>
              </a:rPr>
              <a:t>IVY LEAGUE</a:t>
            </a:r>
            <a:endParaRPr lang="es-ES" sz="1800" dirty="0">
              <a:solidFill>
                <a:srgbClr val="C00000"/>
              </a:solidFill>
            </a:endParaRPr>
          </a:p>
        </p:txBody>
      </p:sp>
      <p:sp>
        <p:nvSpPr>
          <p:cNvPr id="20" name="2 Subtítulo"/>
          <p:cNvSpPr txBox="1">
            <a:spLocks/>
          </p:cNvSpPr>
          <p:nvPr/>
        </p:nvSpPr>
        <p:spPr>
          <a:xfrm>
            <a:off x="3818012" y="2240868"/>
            <a:ext cx="4698711" cy="32403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altLang="zh-CN" sz="1800" b="1" dirty="0" smtClean="0">
                <a:solidFill>
                  <a:srgbClr val="C00000"/>
                </a:solidFill>
              </a:rPr>
              <a:t>RESEARCH</a:t>
            </a:r>
            <a:r>
              <a:rPr lang="es-HN" sz="1800" b="1" dirty="0" smtClean="0">
                <a:solidFill>
                  <a:schemeClr val="tx1">
                    <a:lumMod val="65000"/>
                    <a:lumOff val="35000"/>
                  </a:schemeClr>
                </a:solidFill>
              </a:rPr>
              <a:t> </a:t>
            </a:r>
            <a:r>
              <a:rPr lang="es-HN" sz="1800" b="1" dirty="0" err="1" smtClean="0">
                <a:solidFill>
                  <a:schemeClr val="tx1">
                    <a:lumMod val="65000"/>
                    <a:lumOff val="35000"/>
                  </a:schemeClr>
                </a:solidFill>
              </a:rPr>
              <a:t>university</a:t>
            </a:r>
            <a:r>
              <a:rPr lang="es-HN" sz="1800" b="1" dirty="0" smtClean="0">
                <a:solidFill>
                  <a:schemeClr val="tx1">
                    <a:lumMod val="65000"/>
                    <a:lumOff val="35000"/>
                  </a:schemeClr>
                </a:solidFill>
              </a:rPr>
              <a:t> LOCATED in </a:t>
            </a:r>
            <a:r>
              <a:rPr lang="es-HN" sz="1800" b="1" dirty="0" smtClean="0">
                <a:solidFill>
                  <a:srgbClr val="C00000"/>
                </a:solidFill>
              </a:rPr>
              <a:t>NEW HAVEN</a:t>
            </a:r>
            <a:endParaRPr lang="es-ES" sz="1800" dirty="0">
              <a:solidFill>
                <a:srgbClr val="C00000"/>
              </a:solidFill>
            </a:endParaRPr>
          </a:p>
        </p:txBody>
      </p:sp>
      <p:sp>
        <p:nvSpPr>
          <p:cNvPr id="6" name="5 CuadroTexto"/>
          <p:cNvSpPr txBox="1"/>
          <p:nvPr/>
        </p:nvSpPr>
        <p:spPr>
          <a:xfrm>
            <a:off x="3347864" y="5085184"/>
            <a:ext cx="1872208" cy="461665"/>
          </a:xfrm>
          <a:prstGeom prst="rect">
            <a:avLst/>
          </a:prstGeom>
          <a:noFill/>
        </p:spPr>
        <p:txBody>
          <a:bodyPr wrap="square" rtlCol="0">
            <a:spAutoFit/>
          </a:bodyPr>
          <a:lstStyle/>
          <a:p>
            <a:r>
              <a:rPr lang="es-HN" sz="2400" b="1" dirty="0" err="1" smtClean="0">
                <a:solidFill>
                  <a:schemeClr val="bg1"/>
                </a:solidFill>
                <a:effectLst>
                  <a:outerShdw blurRad="50800" dist="38100" dir="16200000" rotWithShape="0">
                    <a:prstClr val="black">
                      <a:alpha val="40000"/>
                    </a:prstClr>
                  </a:outerShdw>
                </a:effectLst>
              </a:rPr>
              <a:t>Campus</a:t>
            </a:r>
            <a:r>
              <a:rPr lang="es-HN" sz="2400" b="1" dirty="0" smtClean="0">
                <a:solidFill>
                  <a:schemeClr val="bg1"/>
                </a:solidFill>
                <a:effectLst>
                  <a:outerShdw blurRad="50800" dist="38100" dir="16200000" rotWithShape="0">
                    <a:prstClr val="black">
                      <a:alpha val="40000"/>
                    </a:prstClr>
                  </a:outerShdw>
                </a:effectLst>
              </a:rPr>
              <a:t> </a:t>
            </a:r>
            <a:r>
              <a:rPr lang="es-HN" sz="2400" b="1" dirty="0" err="1" smtClean="0">
                <a:solidFill>
                  <a:schemeClr val="bg1"/>
                </a:solidFill>
                <a:effectLst>
                  <a:outerShdw blurRad="50800" dist="38100" dir="16200000" rotWithShape="0">
                    <a:prstClr val="black">
                      <a:alpha val="40000"/>
                    </a:prstClr>
                  </a:outerShdw>
                </a:effectLst>
              </a:rPr>
              <a:t>Life</a:t>
            </a:r>
            <a:endParaRPr lang="es-ES" sz="2400" b="1" dirty="0">
              <a:solidFill>
                <a:schemeClr val="bg1"/>
              </a:solidFill>
              <a:effectLst>
                <a:outerShdw blurRad="50800" dist="38100" dir="16200000" rotWithShape="0">
                  <a:prstClr val="black">
                    <a:alpha val="40000"/>
                  </a:prstClr>
                </a:outerShdw>
              </a:effectLst>
            </a:endParaRPr>
          </a:p>
        </p:txBody>
      </p:sp>
      <p:sp>
        <p:nvSpPr>
          <p:cNvPr id="4" name="3 CuadroTexto"/>
          <p:cNvSpPr txBox="1"/>
          <p:nvPr/>
        </p:nvSpPr>
        <p:spPr>
          <a:xfrm>
            <a:off x="251520" y="5085184"/>
            <a:ext cx="1800200" cy="461665"/>
          </a:xfrm>
          <a:prstGeom prst="rect">
            <a:avLst/>
          </a:prstGeom>
          <a:noFill/>
        </p:spPr>
        <p:txBody>
          <a:bodyPr wrap="square" rtlCol="0">
            <a:spAutoFit/>
          </a:bodyPr>
          <a:lstStyle/>
          <a:p>
            <a:r>
              <a:rPr lang="es-HN" sz="2400" b="1" dirty="0" err="1" smtClean="0">
                <a:solidFill>
                  <a:schemeClr val="bg1"/>
                </a:solidFill>
                <a:effectLst>
                  <a:outerShdw blurRad="50800" dist="38100" dir="16200000" rotWithShape="0">
                    <a:prstClr val="black">
                      <a:alpha val="40000"/>
                    </a:prstClr>
                  </a:outerShdw>
                </a:effectLst>
              </a:rPr>
              <a:t>Introduction</a:t>
            </a:r>
            <a:endParaRPr lang="es-ES" sz="2400" b="1" dirty="0">
              <a:solidFill>
                <a:schemeClr val="bg1"/>
              </a:solidFill>
              <a:effectLst>
                <a:outerShdw blurRad="50800" dist="38100" dir="16200000" rotWithShape="0">
                  <a:prstClr val="black">
                    <a:alpha val="40000"/>
                  </a:prstClr>
                </a:outerShdw>
              </a:effectLst>
            </a:endParaRPr>
          </a:p>
        </p:txBody>
      </p:sp>
      <p:sp>
        <p:nvSpPr>
          <p:cNvPr id="8" name="7 CuadroTexto"/>
          <p:cNvSpPr txBox="1"/>
          <p:nvPr/>
        </p:nvSpPr>
        <p:spPr>
          <a:xfrm>
            <a:off x="6372200" y="5085184"/>
            <a:ext cx="1800200" cy="461665"/>
          </a:xfrm>
          <a:prstGeom prst="rect">
            <a:avLst/>
          </a:prstGeom>
          <a:noFill/>
        </p:spPr>
        <p:txBody>
          <a:bodyPr wrap="square" rtlCol="0">
            <a:spAutoFit/>
          </a:bodyPr>
          <a:lstStyle/>
          <a:p>
            <a:r>
              <a:rPr lang="es-HN" sz="2400" b="1" dirty="0" err="1" smtClean="0">
                <a:solidFill>
                  <a:schemeClr val="bg1"/>
                </a:solidFill>
                <a:effectLst>
                  <a:outerShdw blurRad="50800" dist="38100" dir="16200000" rotWithShape="0">
                    <a:prstClr val="black">
                      <a:alpha val="40000"/>
                    </a:prstClr>
                  </a:outerShdw>
                </a:effectLst>
              </a:rPr>
              <a:t>Alumni</a:t>
            </a:r>
            <a:endParaRPr lang="es-ES" sz="2400" b="1" dirty="0">
              <a:solidFill>
                <a:schemeClr val="bg1"/>
              </a:solidFill>
              <a:effectLst>
                <a:outerShdw blurRad="50800" dist="38100" dir="16200000" rotWithShape="0">
                  <a:prstClr val="black">
                    <a:alpha val="40000"/>
                  </a:prstClr>
                </a:outerShdw>
              </a:effectLst>
            </a:endParaRPr>
          </a:p>
        </p:txBody>
      </p:sp>
      <p:pic>
        <p:nvPicPr>
          <p:cNvPr id="25" name="图片 24" descr="Yale_University_Shield_1.bmp"/>
          <p:cNvPicPr>
            <a:picLocks noChangeAspect="1"/>
          </p:cNvPicPr>
          <p:nvPr/>
        </p:nvPicPr>
        <p:blipFill>
          <a:blip r:embed="rId4" cstate="print"/>
          <a:stretch>
            <a:fillRect/>
          </a:stretch>
        </p:blipFill>
        <p:spPr>
          <a:xfrm>
            <a:off x="-3492896" y="764704"/>
            <a:ext cx="3429000" cy="3429000"/>
          </a:xfrm>
          <a:prstGeom prst="rect">
            <a:avLst/>
          </a:prstGeom>
        </p:spPr>
      </p:pic>
      <p:sp>
        <p:nvSpPr>
          <p:cNvPr id="26" name="3 CuadroTexto"/>
          <p:cNvSpPr txBox="1"/>
          <p:nvPr/>
        </p:nvSpPr>
        <p:spPr>
          <a:xfrm>
            <a:off x="1043608" y="5703639"/>
            <a:ext cx="1800200" cy="461665"/>
          </a:xfrm>
          <a:prstGeom prst="rect">
            <a:avLst/>
          </a:prstGeom>
          <a:noFill/>
        </p:spPr>
        <p:txBody>
          <a:bodyPr wrap="square" rtlCol="0">
            <a:spAutoFit/>
          </a:bodyPr>
          <a:lstStyle/>
          <a:p>
            <a:pPr algn="r"/>
            <a:r>
              <a:rPr lang="es-HN" sz="2400" b="1" dirty="0" err="1" smtClean="0">
                <a:solidFill>
                  <a:schemeClr val="bg1"/>
                </a:solidFill>
                <a:effectLst>
                  <a:outerShdw blurRad="50800" dist="38100" dir="16200000" rotWithShape="0">
                    <a:prstClr val="black">
                      <a:alpha val="40000"/>
                    </a:prstClr>
                  </a:outerShdw>
                </a:effectLst>
              </a:rPr>
              <a:t>History</a:t>
            </a:r>
            <a:endParaRPr lang="es-ES" sz="2400" b="1" dirty="0">
              <a:solidFill>
                <a:schemeClr val="bg1"/>
              </a:solidFill>
              <a:effectLst>
                <a:outerShdw blurRad="50800" dist="38100" dir="16200000" rotWithShape="0">
                  <a:prstClr val="black">
                    <a:alpha val="40000"/>
                  </a:prstClr>
                </a:outerShdw>
              </a:effectLst>
            </a:endParaRPr>
          </a:p>
        </p:txBody>
      </p:sp>
      <p:sp>
        <p:nvSpPr>
          <p:cNvPr id="28" name="3 CuadroTexto"/>
          <p:cNvSpPr txBox="1"/>
          <p:nvPr/>
        </p:nvSpPr>
        <p:spPr>
          <a:xfrm>
            <a:off x="4067944" y="5703639"/>
            <a:ext cx="1800200" cy="461665"/>
          </a:xfrm>
          <a:prstGeom prst="rect">
            <a:avLst/>
          </a:prstGeom>
          <a:noFill/>
        </p:spPr>
        <p:txBody>
          <a:bodyPr wrap="square" rtlCol="0">
            <a:spAutoFit/>
          </a:bodyPr>
          <a:lstStyle/>
          <a:p>
            <a:pPr algn="r"/>
            <a:r>
              <a:rPr lang="es-HN" sz="2400" b="1" dirty="0" err="1" smtClean="0">
                <a:solidFill>
                  <a:schemeClr val="bg1"/>
                </a:solidFill>
                <a:effectLst>
                  <a:outerShdw blurRad="50800" dist="38100" dir="16200000" rotWithShape="0">
                    <a:prstClr val="black">
                      <a:alpha val="40000"/>
                    </a:prstClr>
                  </a:outerShdw>
                </a:effectLst>
              </a:rPr>
              <a:t>Academics</a:t>
            </a:r>
            <a:endParaRPr lang="es-ES" sz="2400" b="1" dirty="0">
              <a:solidFill>
                <a:schemeClr val="bg1"/>
              </a:solidFill>
              <a:effectLst>
                <a:outerShdw blurRad="50800" dist="38100" dir="16200000" rotWithShape="0">
                  <a:prstClr val="black">
                    <a:alpha val="40000"/>
                  </a:prstClr>
                </a:outerShdw>
              </a:effectLst>
            </a:endParaRPr>
          </a:p>
        </p:txBody>
      </p:sp>
      <p:sp>
        <p:nvSpPr>
          <p:cNvPr id="29" name="3 CuadroTexto"/>
          <p:cNvSpPr txBox="1"/>
          <p:nvPr/>
        </p:nvSpPr>
        <p:spPr>
          <a:xfrm>
            <a:off x="7092280" y="5703639"/>
            <a:ext cx="1800200" cy="461665"/>
          </a:xfrm>
          <a:prstGeom prst="rect">
            <a:avLst/>
          </a:prstGeom>
          <a:noFill/>
        </p:spPr>
        <p:txBody>
          <a:bodyPr wrap="square" rtlCol="0">
            <a:spAutoFit/>
          </a:bodyPr>
          <a:lstStyle/>
          <a:p>
            <a:pPr algn="r"/>
            <a:r>
              <a:rPr lang="es-HN" sz="2400" b="1" dirty="0" err="1" smtClean="0">
                <a:solidFill>
                  <a:schemeClr val="bg1"/>
                </a:solidFill>
                <a:effectLst>
                  <a:outerShdw blurRad="50800" dist="38100" dir="16200000" rotWithShape="0">
                    <a:prstClr val="black">
                      <a:alpha val="40000"/>
                    </a:prstClr>
                  </a:outerShdw>
                </a:effectLst>
              </a:rPr>
              <a:t>Application</a:t>
            </a:r>
            <a:endParaRPr lang="es-ES" sz="2400" b="1" dirty="0">
              <a:solidFill>
                <a:schemeClr val="bg1"/>
              </a:solidFill>
              <a:effectLst>
                <a:outerShdw blurRad="50800" dist="38100" dir="16200000" rotWithShape="0">
                  <a:prstClr val="black">
                    <a:alpha val="40000"/>
                  </a:prstClr>
                </a:outerShdw>
              </a:effectLst>
            </a:endParaRPr>
          </a:p>
        </p:txBody>
      </p:sp>
    </p:spTree>
    <p:extLst>
      <p:ext uri="{BB962C8B-B14F-4D97-AF65-F5344CB8AC3E}">
        <p14:creationId xmlns="" xmlns:p14="http://schemas.microsoft.com/office/powerpoint/2010/main" val="20612592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4.44444E-6 -1.15607E-6 L 0.39184 -1.15607E-6 " pathEditMode="relative" rAng="0" ptsTypes="AA">
                                      <p:cBhvr>
                                        <p:cTn id="6" dur="2000" fill="hold"/>
                                        <p:tgtEl>
                                          <p:spTgt spid="25"/>
                                        </p:tgtEl>
                                        <p:attrNameLst>
                                          <p:attrName>ppt_x</p:attrName>
                                          <p:attrName>ppt_y</p:attrName>
                                        </p:attrNameLst>
                                      </p:cBhvr>
                                      <p:rCtr x="196" y="0"/>
                                    </p:animMotion>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1000"/>
                                        <p:tgtEl>
                                          <p:spTgt spid="3">
                                            <p:txEl>
                                              <p:pRg st="0" end="0"/>
                                            </p:txEl>
                                          </p:spTgt>
                                        </p:tgtEl>
                                      </p:cBhvr>
                                    </p:animEffect>
                                  </p:childTnLst>
                                </p:cTn>
                              </p:par>
                            </p:childTnLst>
                          </p:cTn>
                        </p:par>
                        <p:par>
                          <p:cTn id="11" fill="hold">
                            <p:stCondLst>
                              <p:cond delay="3000"/>
                            </p:stCondLst>
                            <p:childTnLst>
                              <p:par>
                                <p:cTn id="12" presetID="16" presetClass="entr" presetSubtype="2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10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1000"/>
                                        <p:tgtEl>
                                          <p:spTgt spid="19"/>
                                        </p:tgtEl>
                                      </p:cBhvr>
                                    </p:animEffect>
                                  </p:childTnLst>
                                </p:cTn>
                              </p:par>
                            </p:childTnLst>
                          </p:cTn>
                        </p:par>
                        <p:par>
                          <p:cTn id="18" fill="hold">
                            <p:stCondLst>
                              <p:cond delay="40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1000"/>
                                        <p:tgtEl>
                                          <p:spTgt spid="10"/>
                                        </p:tgtEl>
                                      </p:cBhvr>
                                    </p:animEffect>
                                  </p:childTnLst>
                                </p:cTn>
                              </p:par>
                            </p:childTnLst>
                          </p:cTn>
                        </p:par>
                        <p:par>
                          <p:cTn id="22" fill="hold">
                            <p:stCondLst>
                              <p:cond delay="5000"/>
                            </p:stCondLst>
                            <p:childTnLst>
                              <p:par>
                                <p:cTn id="23" presetID="26" presetClass="emph" presetSubtype="0" fill="hold" grpId="0" nodeType="afterEffect">
                                  <p:stCondLst>
                                    <p:cond delay="0"/>
                                  </p:stCondLst>
                                  <p:childTnLst>
                                    <p:animEffect transition="out" filter="fade">
                                      <p:cBhvr>
                                        <p:cTn id="24" dur="500" tmFilter="0, 0; .2, .5; .8, .5; 1, 0"/>
                                        <p:tgtEl>
                                          <p:spTgt spid="4"/>
                                        </p:tgtEl>
                                      </p:cBhvr>
                                    </p:animEffect>
                                    <p:animScale>
                                      <p:cBhvr>
                                        <p:cTn id="25" dur="250" autoRev="1" fill="hold"/>
                                        <p:tgtEl>
                                          <p:spTgt spid="4"/>
                                        </p:tgtEl>
                                      </p:cBhvr>
                                      <p:by x="105000" y="105000"/>
                                    </p:animScale>
                                  </p:childTnLst>
                                </p:cTn>
                              </p:par>
                              <p:par>
                                <p:cTn id="26" presetID="26" presetClass="emph" presetSubtype="0" fill="hold" grpId="0" nodeType="withEffect">
                                  <p:stCondLst>
                                    <p:cond delay="0"/>
                                  </p:stCondLst>
                                  <p:childTnLst>
                                    <p:animEffect transition="out" filter="fade">
                                      <p:cBhvr>
                                        <p:cTn id="27" dur="500" tmFilter="0, 0; .2, .5; .8, .5; 1, 0"/>
                                        <p:tgtEl>
                                          <p:spTgt spid="26"/>
                                        </p:tgtEl>
                                      </p:cBhvr>
                                    </p:animEffect>
                                    <p:animScale>
                                      <p:cBhvr>
                                        <p:cTn id="28" dur="250" autoRev="1" fill="hold"/>
                                        <p:tgtEl>
                                          <p:spTgt spid="26"/>
                                        </p:tgtEl>
                                      </p:cBhvr>
                                      <p:by x="105000" y="105000"/>
                                    </p:animScale>
                                  </p:childTnLst>
                                </p:cTn>
                              </p:par>
                            </p:childTnLst>
                          </p:cTn>
                        </p:par>
                        <p:par>
                          <p:cTn id="29" fill="hold">
                            <p:stCondLst>
                              <p:cond delay="5500"/>
                            </p:stCondLst>
                            <p:childTnLst>
                              <p:par>
                                <p:cTn id="30" presetID="26" presetClass="emph" presetSubtype="0" fill="hold" grpId="0" nodeType="after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par>
                                <p:cTn id="33" presetID="26" presetClass="emph" presetSubtype="0" fill="hold" grpId="0" nodeType="withEffect">
                                  <p:stCondLst>
                                    <p:cond delay="0"/>
                                  </p:stCondLst>
                                  <p:childTnLst>
                                    <p:animEffect transition="out" filter="fade">
                                      <p:cBhvr>
                                        <p:cTn id="34" dur="500" tmFilter="0, 0; .2, .5; .8, .5; 1, 0"/>
                                        <p:tgtEl>
                                          <p:spTgt spid="28"/>
                                        </p:tgtEl>
                                      </p:cBhvr>
                                    </p:animEffect>
                                    <p:animScale>
                                      <p:cBhvr>
                                        <p:cTn id="35" dur="250" autoRev="1" fill="hold"/>
                                        <p:tgtEl>
                                          <p:spTgt spid="28"/>
                                        </p:tgtEl>
                                      </p:cBhvr>
                                      <p:by x="105000" y="105000"/>
                                    </p:animScale>
                                  </p:childTnLst>
                                </p:cTn>
                              </p:par>
                            </p:childTnLst>
                          </p:cTn>
                        </p:par>
                        <p:par>
                          <p:cTn id="36" fill="hold">
                            <p:stCondLst>
                              <p:cond delay="6000"/>
                            </p:stCondLst>
                            <p:childTnLst>
                              <p:par>
                                <p:cTn id="37" presetID="26" presetClass="emph" presetSubtype="0" fill="hold" grpId="0" nodeType="afterEffect">
                                  <p:stCondLst>
                                    <p:cond delay="0"/>
                                  </p:stCondLst>
                                  <p:childTnLst>
                                    <p:animEffect transition="out" filter="fade">
                                      <p:cBhvr>
                                        <p:cTn id="38" dur="500" tmFilter="0, 0; .2, .5; .8, .5; 1, 0"/>
                                        <p:tgtEl>
                                          <p:spTgt spid="8"/>
                                        </p:tgtEl>
                                      </p:cBhvr>
                                    </p:animEffect>
                                    <p:animScale>
                                      <p:cBhvr>
                                        <p:cTn id="39" dur="250" autoRev="1" fill="hold"/>
                                        <p:tgtEl>
                                          <p:spTgt spid="8"/>
                                        </p:tgtEl>
                                      </p:cBhvr>
                                      <p:by x="105000" y="105000"/>
                                    </p:animScale>
                                  </p:childTnLst>
                                </p:cTn>
                              </p:par>
                              <p:par>
                                <p:cTn id="40" presetID="26" presetClass="emph" presetSubtype="0" fill="hold" grpId="0" nodeType="withEffect">
                                  <p:stCondLst>
                                    <p:cond delay="0"/>
                                  </p:stCondLst>
                                  <p:childTnLst>
                                    <p:animEffect transition="out" filter="fade">
                                      <p:cBhvr>
                                        <p:cTn id="41" dur="500" tmFilter="0, 0; .2, .5; .8, .5; 1, 0"/>
                                        <p:tgtEl>
                                          <p:spTgt spid="29"/>
                                        </p:tgtEl>
                                      </p:cBhvr>
                                    </p:animEffect>
                                    <p:animScale>
                                      <p:cBhvr>
                                        <p:cTn id="42" dur="250" autoRev="1" fill="hold"/>
                                        <p:tgtEl>
                                          <p:spTgt spid="29"/>
                                        </p:tgtEl>
                                      </p:cBhvr>
                                      <p:by x="105000" y="105000"/>
                                    </p:animScale>
                                  </p:childTnLst>
                                </p:cTn>
                              </p:par>
                            </p:childTnLst>
                          </p:cTn>
                        </p:par>
                        <p:par>
                          <p:cTn id="43" fill="hold">
                            <p:stCondLst>
                              <p:cond delay="6500"/>
                            </p:stCondLst>
                            <p:childTnLst>
                              <p:par>
                                <p:cTn id="44" presetID="29"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ppt_x</p:attrName>
                                        </p:attrNameLst>
                                      </p:cBhvr>
                                      <p:tavLst>
                                        <p:tav tm="0">
                                          <p:val>
                                            <p:strVal val="#ppt_x-.2"/>
                                          </p:val>
                                        </p:tav>
                                        <p:tav tm="100000">
                                          <p:val>
                                            <p:strVal val="#ppt_x"/>
                                          </p:val>
                                        </p:tav>
                                      </p:tavLst>
                                    </p:anim>
                                    <p:anim calcmode="lin" valueType="num">
                                      <p:cBhvr>
                                        <p:cTn id="4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9" grpId="0"/>
      <p:bldP spid="20" grpId="0"/>
      <p:bldP spid="6" grpId="0"/>
      <p:bldP spid="4" grpId="0"/>
      <p:bldP spid="8" grpId="0"/>
      <p:bldP spid="26"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615109" y="837115"/>
            <a:ext cx="5469059"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altLang="zh-CN" sz="5400" b="1" dirty="0" smtClean="0">
                <a:solidFill>
                  <a:schemeClr val="tx1">
                    <a:lumMod val="75000"/>
                    <a:lumOff val="25000"/>
                  </a:schemeClr>
                </a:solidFill>
              </a:rPr>
              <a:t>SEVERAL </a:t>
            </a:r>
            <a:r>
              <a:rPr lang="es-HN" sz="5400" b="1" dirty="0" smtClean="0">
                <a:solidFill>
                  <a:srgbClr val="C00000"/>
                </a:solidFill>
              </a:rPr>
              <a:t>TIPS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27</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5" name="TextBox 14"/>
          <p:cNvSpPr txBox="1"/>
          <p:nvPr/>
        </p:nvSpPr>
        <p:spPr>
          <a:xfrm>
            <a:off x="611560" y="2017871"/>
            <a:ext cx="7704856" cy="3139321"/>
          </a:xfrm>
          <a:prstGeom prst="rect">
            <a:avLst/>
          </a:prstGeom>
          <a:noFill/>
        </p:spPr>
        <p:txBody>
          <a:bodyPr wrap="square" rtlCol="0">
            <a:spAutoFit/>
          </a:bodyPr>
          <a:lstStyle/>
          <a:p>
            <a:r>
              <a:rPr lang="zh-CN" altLang="zh-CN" dirty="0" smtClean="0"/>
              <a:t>▪  Please use your full legal name on all admissions document. Remember to use your full legal name when you take the standardized tests as well. </a:t>
            </a:r>
            <a:endParaRPr lang="en-US" altLang="zh-CN" dirty="0" smtClean="0"/>
          </a:p>
          <a:p>
            <a:endParaRPr lang="zh-CN" altLang="zh-CN" dirty="0" smtClean="0"/>
          </a:p>
          <a:p>
            <a:r>
              <a:rPr lang="zh-CN" altLang="zh-CN" dirty="0" smtClean="0"/>
              <a:t>▪  Strongly encourage to apply online.</a:t>
            </a:r>
            <a:endParaRPr lang="en-US" altLang="zh-CN" dirty="0" smtClean="0"/>
          </a:p>
          <a:p>
            <a:endParaRPr lang="zh-CN" altLang="zh-CN" dirty="0" smtClean="0"/>
          </a:p>
          <a:p>
            <a:r>
              <a:rPr lang="zh-CN" altLang="zh-CN" dirty="0" smtClean="0"/>
              <a:t>▪  You are asked to write two essays on topics of your choice and to write about your extracurricular activities in the spaces provided. Write openly and honestly about activities, interests, or experiences that have been meaningful to you.</a:t>
            </a:r>
          </a:p>
          <a:p>
            <a:r>
              <a:rPr lang="zh-CN" altLang="zh-CN" dirty="0" smtClean="0"/>
              <a:t> </a:t>
            </a:r>
          </a:p>
          <a:p>
            <a:r>
              <a:rPr lang="zh-CN" altLang="zh-CN" dirty="0" smtClean="0"/>
              <a:t>▪  Bringing Your Application to Life</a:t>
            </a:r>
          </a:p>
          <a:p>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otto.jpg"/>
          <p:cNvPicPr>
            <a:picLocks noChangeAspect="1"/>
          </p:cNvPicPr>
          <p:nvPr/>
        </p:nvPicPr>
        <p:blipFill>
          <a:blip r:embed="rId2" cstate="print"/>
          <a:stretch>
            <a:fillRect/>
          </a:stretch>
        </p:blipFill>
        <p:spPr>
          <a:xfrm>
            <a:off x="0" y="0"/>
            <a:ext cx="9144000" cy="6093296"/>
          </a:xfrm>
          <a:prstGeom prst="rect">
            <a:avLst/>
          </a:prstGeom>
        </p:spPr>
      </p:pic>
      <p:pic>
        <p:nvPicPr>
          <p:cNvPr id="3"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5" name="27 Imagen">
            <a:hlinkClick r:id="" action="ppaction://hlinkshowjump?jump=nextslide"/>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6" name="28 Imagen">
            <a:hlinkClick r:id="" action="ppaction://hlinkshowjump?jump=previousslide"/>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grpSp>
        <p:nvGrpSpPr>
          <p:cNvPr id="7" name="36 Grupo"/>
          <p:cNvGrpSpPr/>
          <p:nvPr/>
        </p:nvGrpSpPr>
        <p:grpSpPr>
          <a:xfrm>
            <a:off x="251520" y="6233909"/>
            <a:ext cx="2016224" cy="507459"/>
            <a:chOff x="251520" y="6233909"/>
            <a:chExt cx="2016224" cy="507459"/>
          </a:xfrm>
        </p:grpSpPr>
        <p:sp>
          <p:nvSpPr>
            <p:cNvPr id="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9"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10"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sp>
        <p:nvSpPr>
          <p:cNvPr id="12" name="46 Recortar rectángulo de esquina del mismo lado"/>
          <p:cNvSpPr/>
          <p:nvPr/>
        </p:nvSpPr>
        <p:spPr>
          <a:xfrm>
            <a:off x="8244408" y="-812"/>
            <a:ext cx="504056"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28</a:t>
            </a:r>
            <a:endParaRPr lang="es-ES" b="1"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Oval 2"/>
          <p:cNvSpPr>
            <a:spLocks noChangeArrowheads="1"/>
          </p:cNvSpPr>
          <p:nvPr/>
        </p:nvSpPr>
        <p:spPr bwMode="auto">
          <a:xfrm>
            <a:off x="9144000" y="80963"/>
            <a:ext cx="7021513" cy="6777037"/>
          </a:xfrm>
          <a:prstGeom prst="ellipse">
            <a:avLst/>
          </a:prstGeom>
          <a:gradFill rotWithShape="1">
            <a:gsLst>
              <a:gs pos="0">
                <a:srgbClr val="CCCC00">
                  <a:alpha val="83000"/>
                </a:srgbClr>
              </a:gs>
              <a:gs pos="100000">
                <a:srgbClr val="CCCC00">
                  <a:gamma/>
                  <a:tint val="0"/>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5123" name="Oval 3"/>
          <p:cNvSpPr>
            <a:spLocks noChangeArrowheads="1"/>
          </p:cNvSpPr>
          <p:nvPr/>
        </p:nvSpPr>
        <p:spPr bwMode="auto">
          <a:xfrm>
            <a:off x="-7021513" y="80963"/>
            <a:ext cx="7021513" cy="6777037"/>
          </a:xfrm>
          <a:prstGeom prst="ellipse">
            <a:avLst/>
          </a:prstGeom>
          <a:gradFill rotWithShape="1">
            <a:gsLst>
              <a:gs pos="0">
                <a:srgbClr val="CC99FF">
                  <a:alpha val="83000"/>
                </a:srgbClr>
              </a:gs>
              <a:gs pos="100000">
                <a:srgbClr val="CC99FF">
                  <a:gamma/>
                  <a:tint val="0"/>
                  <a:invGamma/>
                  <a:alpha val="0"/>
                </a:srgbClr>
              </a:gs>
            </a:gsLst>
            <a:path path="shape">
              <a:fillToRect l="50000" t="50000" r="50000" b="50000"/>
            </a:path>
          </a:gradFill>
          <a:ln w="9525">
            <a:noFill/>
            <a:round/>
            <a:headEnd/>
            <a:tailEnd/>
          </a:ln>
          <a:effectLst/>
        </p:spPr>
        <p:txBody>
          <a:bodyPr wrap="none" anchor="ctr"/>
          <a:lstStyle/>
          <a:p>
            <a:endParaRPr lang="zh-CN" altLang="en-US"/>
          </a:p>
        </p:txBody>
      </p:sp>
      <p:sp>
        <p:nvSpPr>
          <p:cNvPr id="5124" name="WordArt 4"/>
          <p:cNvSpPr>
            <a:spLocks noChangeArrowheads="1" noChangeShapeType="1" noTextEdit="1"/>
          </p:cNvSpPr>
          <p:nvPr/>
        </p:nvSpPr>
        <p:spPr bwMode="auto">
          <a:xfrm>
            <a:off x="1403350" y="2924175"/>
            <a:ext cx="3744913" cy="360363"/>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latin typeface="Arial Black"/>
              </a:rPr>
              <a:t>LIGHT &amp; TRUTH</a:t>
            </a:r>
            <a:endParaRPr lang="zh-CN" altLang="en-US" sz="3600" kern="10" dirty="0">
              <a:ln w="9525">
                <a:noFill/>
                <a:round/>
                <a:headEnd/>
                <a:tailEnd/>
              </a:ln>
              <a:latin typeface="Arial Black"/>
            </a:endParaRPr>
          </a:p>
        </p:txBody>
      </p:sp>
      <p:sp>
        <p:nvSpPr>
          <p:cNvPr id="5125" name="WordArt 5"/>
          <p:cNvSpPr>
            <a:spLocks noChangeArrowheads="1" noChangeShapeType="1" noTextEdit="1"/>
          </p:cNvSpPr>
          <p:nvPr/>
        </p:nvSpPr>
        <p:spPr bwMode="auto">
          <a:xfrm>
            <a:off x="4643438" y="3284538"/>
            <a:ext cx="3025775" cy="287337"/>
          </a:xfrm>
          <a:prstGeom prst="rect">
            <a:avLst/>
          </a:prstGeom>
        </p:spPr>
        <p:txBody>
          <a:bodyPr wrap="none" fromWordArt="1">
            <a:prstTxWarp prst="textPlain">
              <a:avLst>
                <a:gd name="adj" fmla="val 50000"/>
              </a:avLst>
            </a:prstTxWarp>
          </a:bodyPr>
          <a:lstStyle/>
          <a:p>
            <a:pPr algn="ctr"/>
            <a:r>
              <a:rPr lang="en-US" altLang="zh-CN" sz="3600" b="1" kern="10" dirty="0" smtClean="0">
                <a:ln w="9525">
                  <a:noFill/>
                  <a:round/>
                  <a:headEnd/>
                  <a:tailEnd/>
                </a:ln>
                <a:latin typeface="한컴돋움"/>
              </a:rPr>
              <a:t>From Yale University</a:t>
            </a:r>
            <a:endParaRPr lang="zh-CN" altLang="en-US" sz="3600" b="1" kern="10" dirty="0">
              <a:ln w="9525">
                <a:noFill/>
                <a:round/>
                <a:headEnd/>
                <a:tailEnd/>
              </a:ln>
              <a:latin typeface="한컴돋움"/>
            </a:endParaRPr>
          </a:p>
        </p:txBody>
      </p:sp>
      <p:sp>
        <p:nvSpPr>
          <p:cNvPr id="5126" name="WordArt 6"/>
          <p:cNvSpPr>
            <a:spLocks noChangeArrowheads="1" noChangeShapeType="1" noTextEdit="1"/>
          </p:cNvSpPr>
          <p:nvPr/>
        </p:nvSpPr>
        <p:spPr bwMode="auto">
          <a:xfrm>
            <a:off x="1403648" y="2924621"/>
            <a:ext cx="3744912" cy="360363"/>
          </a:xfrm>
          <a:prstGeom prst="rect">
            <a:avLst/>
          </a:prstGeom>
        </p:spPr>
        <p:txBody>
          <a:bodyPr wrap="none" fromWordArt="1">
            <a:prstTxWarp prst="textPlain">
              <a:avLst>
                <a:gd name="adj" fmla="val 50000"/>
              </a:avLst>
            </a:prstTxWarp>
          </a:bodyPr>
          <a:lstStyle/>
          <a:p>
            <a:pPr algn="ctr"/>
            <a:r>
              <a:rPr lang="en-US" altLang="zh-CN" sz="3600" kern="10" dirty="0" smtClean="0">
                <a:ln w="9525">
                  <a:noFill/>
                  <a:round/>
                  <a:headEnd/>
                  <a:tailEnd/>
                </a:ln>
                <a:solidFill>
                  <a:schemeClr val="bg1"/>
                </a:solidFill>
                <a:latin typeface="Arial Black"/>
              </a:rPr>
              <a:t>THANKS FOR</a:t>
            </a:r>
            <a:endParaRPr lang="zh-CN" altLang="en-US" sz="3600" kern="10" dirty="0">
              <a:ln w="9525">
                <a:noFill/>
                <a:round/>
                <a:headEnd/>
                <a:tailEnd/>
              </a:ln>
              <a:solidFill>
                <a:schemeClr val="bg1"/>
              </a:solidFill>
              <a:latin typeface="Arial Black"/>
            </a:endParaRPr>
          </a:p>
        </p:txBody>
      </p:sp>
      <p:sp>
        <p:nvSpPr>
          <p:cNvPr id="5127" name="WordArt 7"/>
          <p:cNvSpPr>
            <a:spLocks noChangeArrowheads="1" noChangeShapeType="1" noTextEdit="1"/>
          </p:cNvSpPr>
          <p:nvPr/>
        </p:nvSpPr>
        <p:spPr bwMode="auto">
          <a:xfrm>
            <a:off x="4787901" y="3284984"/>
            <a:ext cx="2880444" cy="288478"/>
          </a:xfrm>
          <a:prstGeom prst="rect">
            <a:avLst/>
          </a:prstGeom>
        </p:spPr>
        <p:txBody>
          <a:bodyPr wrap="none" fromWordArt="1">
            <a:prstTxWarp prst="textPlain">
              <a:avLst>
                <a:gd name="adj" fmla="val 50000"/>
              </a:avLst>
            </a:prstTxWarp>
          </a:bodyPr>
          <a:lstStyle/>
          <a:p>
            <a:pPr algn="ctr"/>
            <a:r>
              <a:rPr lang="en-US" altLang="zh-CN" sz="3600" b="1" kern="10" dirty="0" smtClean="0">
                <a:ln w="9525">
                  <a:noFill/>
                  <a:round/>
                  <a:headEnd/>
                  <a:tailEnd/>
                </a:ln>
                <a:solidFill>
                  <a:schemeClr val="bg1"/>
                </a:solidFill>
                <a:latin typeface="한컴돋움"/>
              </a:rPr>
              <a:t>your attention.</a:t>
            </a:r>
            <a:endParaRPr lang="zh-CN" altLang="en-US" sz="3600" b="1" kern="10" dirty="0">
              <a:ln w="9525">
                <a:noFill/>
                <a:round/>
                <a:headEnd/>
                <a:tailEnd/>
              </a:ln>
              <a:solidFill>
                <a:schemeClr val="bg1"/>
              </a:solidFill>
              <a:latin typeface="한컴돋움"/>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0"/>
                                        <p:tgtEl>
                                          <p:spTgt spid="5123"/>
                                        </p:tgtEl>
                                        <p:attrNameLst>
                                          <p:attrName>ppt_x</p:attrName>
                                        </p:attrNameLst>
                                      </p:cBhvr>
                                      <p:tavLst>
                                        <p:tav tm="0">
                                          <p:val>
                                            <p:strVal val="ppt_x"/>
                                          </p:val>
                                        </p:tav>
                                        <p:tav tm="100000">
                                          <p:val>
                                            <p:strVal val="1+ppt_w/2"/>
                                          </p:val>
                                        </p:tav>
                                      </p:tavLst>
                                    </p:anim>
                                    <p:anim calcmode="lin" valueType="num">
                                      <p:cBhvr additive="base">
                                        <p:cTn id="7" dur="5000"/>
                                        <p:tgtEl>
                                          <p:spTgt spid="5123"/>
                                        </p:tgtEl>
                                        <p:attrNameLst>
                                          <p:attrName>ppt_y</p:attrName>
                                        </p:attrNameLst>
                                      </p:cBhvr>
                                      <p:tavLst>
                                        <p:tav tm="0">
                                          <p:val>
                                            <p:strVal val="ppt_y"/>
                                          </p:val>
                                        </p:tav>
                                        <p:tav tm="100000">
                                          <p:val>
                                            <p:strVal val="ppt_y"/>
                                          </p:val>
                                        </p:tav>
                                      </p:tavLst>
                                    </p:anim>
                                    <p:set>
                                      <p:cBhvr>
                                        <p:cTn id="8" dur="1" fill="hold">
                                          <p:stCondLst>
                                            <p:cond delay="4999"/>
                                          </p:stCondLst>
                                        </p:cTn>
                                        <p:tgtEl>
                                          <p:spTgt spid="5123"/>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0"/>
                                        <p:tgtEl>
                                          <p:spTgt spid="5122"/>
                                        </p:tgtEl>
                                        <p:attrNameLst>
                                          <p:attrName>ppt_x</p:attrName>
                                        </p:attrNameLst>
                                      </p:cBhvr>
                                      <p:tavLst>
                                        <p:tav tm="0">
                                          <p:val>
                                            <p:strVal val="ppt_x"/>
                                          </p:val>
                                        </p:tav>
                                        <p:tav tm="100000">
                                          <p:val>
                                            <p:strVal val="0-ppt_w/2"/>
                                          </p:val>
                                        </p:tav>
                                      </p:tavLst>
                                    </p:anim>
                                    <p:anim calcmode="lin" valueType="num">
                                      <p:cBhvr additive="base">
                                        <p:cTn id="11" dur="5000"/>
                                        <p:tgtEl>
                                          <p:spTgt spid="5122"/>
                                        </p:tgtEl>
                                        <p:attrNameLst>
                                          <p:attrName>ppt_y</p:attrName>
                                        </p:attrNameLst>
                                      </p:cBhvr>
                                      <p:tavLst>
                                        <p:tav tm="0">
                                          <p:val>
                                            <p:strVal val="ppt_y"/>
                                          </p:val>
                                        </p:tav>
                                        <p:tav tm="100000">
                                          <p:val>
                                            <p:strVal val="ppt_y"/>
                                          </p:val>
                                        </p:tav>
                                      </p:tavLst>
                                    </p:anim>
                                    <p:set>
                                      <p:cBhvr>
                                        <p:cTn id="12" dur="1" fill="hold">
                                          <p:stCondLst>
                                            <p:cond delay="4999"/>
                                          </p:stCondLst>
                                        </p:cTn>
                                        <p:tgtEl>
                                          <p:spTgt spid="5122"/>
                                        </p:tgtEl>
                                        <p:attrNameLst>
                                          <p:attrName>style.visibility</p:attrName>
                                        </p:attrNameLst>
                                      </p:cBhvr>
                                      <p:to>
                                        <p:strVal val="hidden"/>
                                      </p:to>
                                    </p:set>
                                  </p:childTnLst>
                                </p:cTn>
                              </p:par>
                            </p:childTnLst>
                          </p:cTn>
                        </p:par>
                        <p:par>
                          <p:cTn id="13" fill="hold">
                            <p:stCondLst>
                              <p:cond delay="5000"/>
                            </p:stCondLst>
                            <p:childTnLst>
                              <p:par>
                                <p:cTn id="14" presetID="10" presetClass="entr" presetSubtype="0" fill="hold" grpId="0" nodeType="afterEffect">
                                  <p:stCondLst>
                                    <p:cond delay="0"/>
                                  </p:stCondLst>
                                  <p:childTnLst>
                                    <p:set>
                                      <p:cBhvr>
                                        <p:cTn id="15" dur="1" fill="hold">
                                          <p:stCondLst>
                                            <p:cond delay="0"/>
                                          </p:stCondLst>
                                        </p:cTn>
                                        <p:tgtEl>
                                          <p:spTgt spid="5126"/>
                                        </p:tgtEl>
                                        <p:attrNameLst>
                                          <p:attrName>style.visibility</p:attrName>
                                        </p:attrNameLst>
                                      </p:cBhvr>
                                      <p:to>
                                        <p:strVal val="visible"/>
                                      </p:to>
                                    </p:set>
                                    <p:animEffect transition="in" filter="fade">
                                      <p:cBhvr>
                                        <p:cTn id="16" dur="3000"/>
                                        <p:tgtEl>
                                          <p:spTgt spid="51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fade">
                                      <p:cBhvr>
                                        <p:cTn id="19" dur="3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animBg="1"/>
      <p:bldP spid="5126" grpId="0" animBg="1"/>
      <p:bldP spid="51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399084" y="260648"/>
            <a:ext cx="61827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930" b="1" dirty="0" smtClean="0">
                <a:solidFill>
                  <a:srgbClr val="C00000"/>
                </a:solidFill>
              </a:rPr>
              <a:t>YALE</a:t>
            </a:r>
            <a:r>
              <a:rPr lang="es-HN" sz="4930" b="1" dirty="0" smtClean="0">
                <a:solidFill>
                  <a:schemeClr val="tx1">
                    <a:lumMod val="75000"/>
                    <a:lumOff val="25000"/>
                  </a:schemeClr>
                </a:solidFill>
              </a:rPr>
              <a:t> WEBSITES</a:t>
            </a:r>
            <a:endParaRPr lang="es-HN" sz="4930" b="1" dirty="0" smtClean="0">
              <a:solidFill>
                <a:srgbClr val="FFC000"/>
              </a:solidFill>
            </a:endParaRPr>
          </a:p>
        </p:txBody>
      </p:sp>
      <p:grpSp>
        <p:nvGrpSpPr>
          <p:cNvPr id="2" name="36 Grupo"/>
          <p:cNvGrpSpPr/>
          <p:nvPr/>
        </p:nvGrpSpPr>
        <p:grpSpPr>
          <a:xfrm>
            <a:off x="251520" y="6233909"/>
            <a:ext cx="2016224" cy="507459"/>
            <a:chOff x="251520" y="6233909"/>
            <a:chExt cx="2016224" cy="507459"/>
          </a:xfrm>
        </p:grpSpPr>
        <p:sp>
          <p:nvSpPr>
            <p:cNvPr id="3"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5"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6"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7"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8"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a:t>1</a:t>
            </a:r>
            <a:endParaRPr lang="es-ES" b="1" dirty="0"/>
          </a:p>
        </p:txBody>
      </p:sp>
      <p:pic>
        <p:nvPicPr>
          <p:cNvPr id="1025" name="Picture 1" descr="C:\Users\xjk\AppData\Roaming\Tencent\Users\386642374\QQ\WinTemp\RichOle\XPGOW6L]ZNM@U(ZKL(SSUYW.jpg"/>
          <p:cNvPicPr>
            <a:picLocks noChangeAspect="1" noChangeArrowheads="1"/>
          </p:cNvPicPr>
          <p:nvPr/>
        </p:nvPicPr>
        <p:blipFill>
          <a:blip r:embed="rId3" cstate="print"/>
          <a:srcRect/>
          <a:stretch>
            <a:fillRect/>
          </a:stretch>
        </p:blipFill>
        <p:spPr bwMode="auto">
          <a:xfrm>
            <a:off x="0" y="0"/>
            <a:ext cx="7543490" cy="6040686"/>
          </a:xfrm>
          <a:prstGeom prst="rect">
            <a:avLst/>
          </a:prstGeom>
          <a:noFill/>
        </p:spPr>
      </p:pic>
      <p:pic>
        <p:nvPicPr>
          <p:cNvPr id="1027" name="Picture 3" descr="C:\Users\xjk\AppData\Roaming\Tencent\Users\386642374\QQ\WinTemp\RichOle\6U_06SBZTE%9L9GX[M0LR~G.jpg"/>
          <p:cNvPicPr>
            <a:picLocks noChangeAspect="1" noChangeArrowheads="1"/>
          </p:cNvPicPr>
          <p:nvPr/>
        </p:nvPicPr>
        <p:blipFill>
          <a:blip r:embed="rId4" cstate="print"/>
          <a:srcRect/>
          <a:stretch>
            <a:fillRect/>
          </a:stretch>
        </p:blipFill>
        <p:spPr bwMode="auto">
          <a:xfrm>
            <a:off x="1483618" y="-27384"/>
            <a:ext cx="7660382" cy="6057046"/>
          </a:xfrm>
          <a:prstGeom prst="rect">
            <a:avLst/>
          </a:prstGeom>
          <a:noFill/>
        </p:spPr>
      </p:pic>
      <p:pic>
        <p:nvPicPr>
          <p:cNvPr id="1026" name="Picture 2" descr="C:\Users\xjk\AppData\Roaming\Tencent\Users\386642374\QQ\WinTemp\RichOle\E3TOVLYCK$E_7T~SQ}5TRHC.jpg"/>
          <p:cNvPicPr>
            <a:picLocks noChangeAspect="1" noChangeArrowheads="1"/>
          </p:cNvPicPr>
          <p:nvPr/>
        </p:nvPicPr>
        <p:blipFill>
          <a:blip r:embed="rId5" cstate="print"/>
          <a:srcRect/>
          <a:stretch>
            <a:fillRect/>
          </a:stretch>
        </p:blipFill>
        <p:spPr bwMode="auto">
          <a:xfrm>
            <a:off x="-518" y="0"/>
            <a:ext cx="9144518" cy="4869159"/>
          </a:xfrm>
          <a:prstGeom prst="rect">
            <a:avLst/>
          </a:prstGeo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5"/>
                                        </p:tgtEl>
                                        <p:attrNameLst>
                                          <p:attrName>style.visibility</p:attrName>
                                        </p:attrNameLst>
                                      </p:cBhvr>
                                      <p:to>
                                        <p:strVal val="visible"/>
                                      </p:to>
                                    </p:set>
                                    <p:animEffect transition="in" filter="fade">
                                      <p:cBhvr>
                                        <p:cTn id="12" dur="500"/>
                                        <p:tgtEl>
                                          <p:spTgt spid="10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477508" y="405067"/>
            <a:ext cx="6182724"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4930" b="1" dirty="0" smtClean="0">
                <a:solidFill>
                  <a:srgbClr val="C00000"/>
                </a:solidFill>
              </a:rPr>
              <a:t>YALE</a:t>
            </a:r>
            <a:r>
              <a:rPr lang="es-HN" sz="4930" b="1" dirty="0" smtClean="0">
                <a:solidFill>
                  <a:schemeClr val="tx1">
                    <a:lumMod val="75000"/>
                    <a:lumOff val="25000"/>
                  </a:schemeClr>
                </a:solidFill>
              </a:rPr>
              <a:t> </a:t>
            </a:r>
            <a:r>
              <a:rPr lang="es-HN" sz="4930" b="1" dirty="0" err="1" smtClean="0">
                <a:solidFill>
                  <a:schemeClr val="tx1">
                    <a:lumMod val="75000"/>
                    <a:lumOff val="25000"/>
                  </a:schemeClr>
                </a:solidFill>
              </a:rPr>
              <a:t>BLUE</a:t>
            </a:r>
            <a:endParaRPr lang="es-HN" sz="4930" b="1" dirty="0" smtClean="0">
              <a:solidFill>
                <a:srgbClr val="FFC000"/>
              </a:solidFill>
            </a:endParaRPr>
          </a:p>
        </p:txBody>
      </p:sp>
      <p:grpSp>
        <p:nvGrpSpPr>
          <p:cNvPr id="2" name="36 Grupo"/>
          <p:cNvGrpSpPr/>
          <p:nvPr/>
        </p:nvGrpSpPr>
        <p:grpSpPr>
          <a:xfrm>
            <a:off x="251520" y="6233909"/>
            <a:ext cx="2016224" cy="507459"/>
            <a:chOff x="251520" y="6233909"/>
            <a:chExt cx="2016224" cy="507459"/>
          </a:xfrm>
        </p:grpSpPr>
        <p:sp>
          <p:nvSpPr>
            <p:cNvPr id="3"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5"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6" name="44 Imagen">
            <a:hlinkClick r:id="" action="ppaction://hlinkshowjump?jump=next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7" name="45 Imagen">
            <a:hlinkClick r:id="" action="ppaction://hlinkshowjump?jump=previousslide"/>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8"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2</a:t>
            </a:r>
            <a:endParaRPr lang="es-ES" b="1" dirty="0"/>
          </a:p>
        </p:txBody>
      </p:sp>
      <p:sp>
        <p:nvSpPr>
          <p:cNvPr id="13" name="1 Título"/>
          <p:cNvSpPr txBox="1">
            <a:spLocks/>
          </p:cNvSpPr>
          <p:nvPr/>
        </p:nvSpPr>
        <p:spPr>
          <a:xfrm>
            <a:off x="3707904" y="4928797"/>
            <a:ext cx="496500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5760"/>
              </a:lnSpc>
              <a:spcBef>
                <a:spcPts val="0"/>
              </a:spcBef>
            </a:pPr>
            <a:r>
              <a:rPr lang="es-HN" sz="4800" b="1" dirty="0" err="1" smtClean="0">
                <a:solidFill>
                  <a:schemeClr val="tx1">
                    <a:lumMod val="75000"/>
                    <a:lumOff val="25000"/>
                  </a:schemeClr>
                </a:solidFill>
              </a:rPr>
              <a:t>School</a:t>
            </a:r>
            <a:r>
              <a:rPr lang="es-HN" sz="4800" b="1" dirty="0" smtClean="0">
                <a:solidFill>
                  <a:schemeClr val="tx1">
                    <a:lumMod val="75000"/>
                    <a:lumOff val="25000"/>
                  </a:schemeClr>
                </a:solidFill>
              </a:rPr>
              <a:t> </a:t>
            </a:r>
            <a:r>
              <a:rPr lang="es-HN" sz="4800" b="1" dirty="0" smtClean="0">
                <a:solidFill>
                  <a:srgbClr val="C00000"/>
                </a:solidFill>
              </a:rPr>
              <a:t>MOTTO</a:t>
            </a:r>
          </a:p>
        </p:txBody>
      </p:sp>
      <p:pic>
        <p:nvPicPr>
          <p:cNvPr id="14" name="图片 13" descr="80px-Yale_logo.png"/>
          <p:cNvPicPr>
            <a:picLocks noChangeAspect="1"/>
          </p:cNvPicPr>
          <p:nvPr/>
        </p:nvPicPr>
        <p:blipFill>
          <a:blip r:embed="rId4" cstate="print"/>
          <a:stretch>
            <a:fillRect/>
          </a:stretch>
        </p:blipFill>
        <p:spPr>
          <a:xfrm>
            <a:off x="539552" y="1386641"/>
            <a:ext cx="1015873" cy="1015873"/>
          </a:xfrm>
          <a:prstGeom prst="rect">
            <a:avLst/>
          </a:prstGeom>
        </p:spPr>
      </p:pic>
      <p:sp>
        <p:nvSpPr>
          <p:cNvPr id="15" name="TextBox 14"/>
          <p:cNvSpPr txBox="1"/>
          <p:nvPr/>
        </p:nvSpPr>
        <p:spPr>
          <a:xfrm>
            <a:off x="1835696" y="1314634"/>
            <a:ext cx="6696744" cy="1754326"/>
          </a:xfrm>
          <a:prstGeom prst="rect">
            <a:avLst/>
          </a:prstGeom>
          <a:noFill/>
        </p:spPr>
        <p:txBody>
          <a:bodyPr wrap="square" rtlCol="0">
            <a:spAutoFit/>
          </a:bodyPr>
          <a:lstStyle/>
          <a:p>
            <a:r>
              <a:rPr lang="en-US" altLang="zh-CN" dirty="0" smtClean="0"/>
              <a:t>Since the 1850's, Yale Crew has rowed in blue uniforms, and in 1894, blue was officially adopted as Yale's color. In 2005, University Printer John </a:t>
            </a:r>
            <a:r>
              <a:rPr lang="en-US" altLang="zh-CN" dirty="0" err="1" smtClean="0"/>
              <a:t>Gambell</a:t>
            </a:r>
            <a:r>
              <a:rPr lang="en-US" altLang="zh-CN" dirty="0" smtClean="0"/>
              <a:t> was asked to standardize the color.</a:t>
            </a:r>
          </a:p>
          <a:p>
            <a:endParaRPr lang="en-US" altLang="zh-CN" dirty="0" smtClean="0"/>
          </a:p>
          <a:p>
            <a:r>
              <a:rPr lang="en-US" altLang="zh-CN" dirty="0" smtClean="0"/>
              <a:t>Hex triplet :   #0F4D92</a:t>
            </a:r>
          </a:p>
          <a:p>
            <a:r>
              <a:rPr lang="en-US" altLang="zh-CN" dirty="0" smtClean="0"/>
              <a:t>RGB(r, g, b) :   (15, 77, 146)</a:t>
            </a:r>
            <a:endParaRPr lang="zh-CN" altLang="en-US" dirty="0"/>
          </a:p>
        </p:txBody>
      </p:sp>
      <p:sp>
        <p:nvSpPr>
          <p:cNvPr id="20" name="1 Título"/>
          <p:cNvSpPr txBox="1">
            <a:spLocks/>
          </p:cNvSpPr>
          <p:nvPr/>
        </p:nvSpPr>
        <p:spPr>
          <a:xfrm>
            <a:off x="5796136" y="4509120"/>
            <a:ext cx="280831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0"/>
              </a:spcBef>
            </a:pPr>
            <a:r>
              <a:rPr lang="es-HN" sz="2800" b="1" dirty="0" err="1" smtClean="0">
                <a:solidFill>
                  <a:srgbClr val="FFC000"/>
                </a:solidFill>
              </a:rPr>
              <a:t>LIGHT</a:t>
            </a:r>
            <a:r>
              <a:rPr lang="es-HN" sz="2800" b="1" dirty="0" smtClean="0">
                <a:solidFill>
                  <a:schemeClr val="tx1">
                    <a:lumMod val="75000"/>
                    <a:lumOff val="25000"/>
                  </a:schemeClr>
                </a:solidFill>
              </a:rPr>
              <a:t> </a:t>
            </a:r>
            <a:r>
              <a:rPr lang="es-HN" sz="2800" b="1" dirty="0" err="1" smtClean="0">
                <a:solidFill>
                  <a:schemeClr val="tx1">
                    <a:lumMod val="75000"/>
                    <a:lumOff val="25000"/>
                  </a:schemeClr>
                </a:solidFill>
              </a:rPr>
              <a:t>and</a:t>
            </a:r>
            <a:r>
              <a:rPr lang="es-HN" sz="2800" b="1" dirty="0" smtClean="0">
                <a:solidFill>
                  <a:schemeClr val="tx1">
                    <a:lumMod val="75000"/>
                    <a:lumOff val="25000"/>
                  </a:schemeClr>
                </a:solidFill>
              </a:rPr>
              <a:t> </a:t>
            </a:r>
            <a:r>
              <a:rPr lang="es-HN" sz="2800" b="1" dirty="0" smtClean="0">
                <a:solidFill>
                  <a:srgbClr val="92D050"/>
                </a:solidFill>
              </a:rPr>
              <a:t>TRUTH</a:t>
            </a:r>
          </a:p>
        </p:txBody>
      </p:sp>
      <p:sp>
        <p:nvSpPr>
          <p:cNvPr id="21" name="TextBox 20"/>
          <p:cNvSpPr txBox="1"/>
          <p:nvPr/>
        </p:nvSpPr>
        <p:spPr>
          <a:xfrm>
            <a:off x="467544" y="3573016"/>
            <a:ext cx="7704856" cy="923330"/>
          </a:xfrm>
          <a:prstGeom prst="rect">
            <a:avLst/>
          </a:prstGeom>
          <a:noFill/>
        </p:spPr>
        <p:txBody>
          <a:bodyPr wrap="square" rtlCol="0">
            <a:spAutoFit/>
          </a:bodyPr>
          <a:lstStyle/>
          <a:p>
            <a:r>
              <a:rPr lang="en-US" altLang="zh-CN" dirty="0" smtClean="0"/>
              <a:t>Light and Truth is Yale's source for intellectually driven, rational conservative thought. Articles range from considerations on the political, to the philosophical, to the Yale community and current affairs.</a:t>
            </a:r>
          </a:p>
        </p:txBody>
      </p:sp>
      <p:pic>
        <p:nvPicPr>
          <p:cNvPr id="16" name="图片 15" descr="logo.jpg"/>
          <p:cNvPicPr>
            <a:picLocks noChangeAspect="1"/>
          </p:cNvPicPr>
          <p:nvPr/>
        </p:nvPicPr>
        <p:blipFill>
          <a:blip r:embed="rId5" cstate="print"/>
          <a:srcRect l="18499" r="20863"/>
          <a:stretch>
            <a:fillRect/>
          </a:stretch>
        </p:blipFill>
        <p:spPr>
          <a:xfrm>
            <a:off x="1763688" y="0"/>
            <a:ext cx="5544616" cy="6858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40" presetClass="entr" presetSubtype="0" fill="hold" nodeType="afterEffect">
                                  <p:stCondLst>
                                    <p:cond delay="0"/>
                                  </p:stCondLst>
                                  <p:iterate type="lt">
                                    <p:tmPct val="10000"/>
                                  </p:iterate>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fade">
                                      <p:cBhvr>
                                        <p:cTn id="16" dur="500"/>
                                        <p:tgtEl>
                                          <p:spTgt spid="15">
                                            <p:txEl>
                                              <p:pRg st="0" end="0"/>
                                            </p:txEl>
                                          </p:spTgt>
                                        </p:tgtEl>
                                      </p:cBhvr>
                                    </p:animEffect>
                                    <p:anim calcmode="lin" valueType="num">
                                      <p:cBhvr>
                                        <p:cTn id="17" dur="500" fill="hold"/>
                                        <p:tgtEl>
                                          <p:spTgt spid="15">
                                            <p:txEl>
                                              <p:pRg st="0" end="0"/>
                                            </p:txEl>
                                          </p:spTgt>
                                        </p:tgtEl>
                                        <p:attrNameLst>
                                          <p:attrName>ppt_x</p:attrName>
                                        </p:attrNameLst>
                                      </p:cBhvr>
                                      <p:tavLst>
                                        <p:tav tm="0">
                                          <p:val>
                                            <p:strVal val="#ppt_x-.1"/>
                                          </p:val>
                                        </p:tav>
                                        <p:tav tm="100000">
                                          <p:val>
                                            <p:strVal val="#ppt_x"/>
                                          </p:val>
                                        </p:tav>
                                      </p:tavLst>
                                    </p:anim>
                                    <p:anim calcmode="lin" valueType="num">
                                      <p:cBhvr>
                                        <p:cTn id="1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fade">
                                      <p:cBhvr>
                                        <p:cTn id="26" dur="500"/>
                                        <p:tgtEl>
                                          <p:spTgt spid="1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par>
                          <p:cTn id="37" fill="hold">
                            <p:stCondLst>
                              <p:cond delay="500"/>
                            </p:stCondLst>
                            <p:childTnLst>
                              <p:par>
                                <p:cTn id="38" presetID="40" presetClass="entr" presetSubtype="0"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1"/>
                                          </p:val>
                                        </p:tav>
                                        <p:tav tm="100000">
                                          <p:val>
                                            <p:strVal val="#ppt_x"/>
                                          </p:val>
                                        </p:tav>
                                      </p:tavLst>
                                    </p:anim>
                                    <p:anim calcmode="lin" valueType="num">
                                      <p:cBhvr>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399085" y="62068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YALE </a:t>
            </a:r>
            <a:r>
              <a:rPr lang="es-HN" altLang="zh-CN" sz="5400" b="1" dirty="0" smtClean="0">
                <a:solidFill>
                  <a:schemeClr val="tx1">
                    <a:lumMod val="75000"/>
                    <a:lumOff val="25000"/>
                  </a:schemeClr>
                </a:solidFill>
              </a:rPr>
              <a:t>IN BRIEF</a:t>
            </a:r>
            <a:endParaRPr lang="es-HN" sz="5400" b="1" dirty="0">
              <a:solidFill>
                <a:srgbClr val="C00000"/>
              </a:solidFill>
            </a:endParaRPr>
          </a:p>
        </p:txBody>
      </p:sp>
      <p:sp>
        <p:nvSpPr>
          <p:cNvPr id="26" name="1 Título"/>
          <p:cNvSpPr txBox="1">
            <a:spLocks/>
          </p:cNvSpPr>
          <p:nvPr/>
        </p:nvSpPr>
        <p:spPr>
          <a:xfrm>
            <a:off x="467544" y="5042201"/>
            <a:ext cx="2664296"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1200" b="1" dirty="0" smtClean="0">
                <a:solidFill>
                  <a:schemeClr val="tx1">
                    <a:lumMod val="75000"/>
                    <a:lumOff val="25000"/>
                  </a:schemeClr>
                </a:solidFill>
                <a:latin typeface="Rockwell" pitchFamily="18" charset="0"/>
              </a:rPr>
              <a:t>For more </a:t>
            </a:r>
            <a:r>
              <a:rPr lang="es-HN" sz="1200" b="1" dirty="0" err="1" smtClean="0">
                <a:solidFill>
                  <a:schemeClr val="tx1">
                    <a:lumMod val="75000"/>
                    <a:lumOff val="25000"/>
                  </a:schemeClr>
                </a:solidFill>
                <a:latin typeface="Rockwell" pitchFamily="18" charset="0"/>
              </a:rPr>
              <a:t>information</a:t>
            </a:r>
            <a:r>
              <a:rPr lang="es-HN" sz="1200" b="1" dirty="0" smtClean="0">
                <a:solidFill>
                  <a:schemeClr val="tx1">
                    <a:lumMod val="75000"/>
                    <a:lumOff val="25000"/>
                  </a:schemeClr>
                </a:solidFill>
                <a:latin typeface="Rockwell" pitchFamily="18" charset="0"/>
              </a:rPr>
              <a:t> </a:t>
            </a:r>
          </a:p>
          <a:p>
            <a:pPr algn="l">
              <a:spcBef>
                <a:spcPts val="0"/>
              </a:spcBef>
            </a:pPr>
            <a:r>
              <a:rPr lang="es-HN" sz="1200" b="1" dirty="0" err="1" smtClean="0">
                <a:solidFill>
                  <a:schemeClr val="tx1">
                    <a:lumMod val="75000"/>
                    <a:lumOff val="25000"/>
                  </a:schemeClr>
                </a:solidFill>
                <a:latin typeface="Rockwell" pitchFamily="18" charset="0"/>
              </a:rPr>
              <a:t>please</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visit</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the</a:t>
            </a:r>
            <a:r>
              <a:rPr lang="es-HN" sz="1200" b="1" dirty="0" smtClean="0">
                <a:solidFill>
                  <a:schemeClr val="tx1">
                    <a:lumMod val="75000"/>
                    <a:lumOff val="25000"/>
                  </a:schemeClr>
                </a:solidFill>
                <a:latin typeface="Rockwell" pitchFamily="18" charset="0"/>
              </a:rPr>
              <a:t> </a:t>
            </a:r>
            <a:r>
              <a:rPr lang="es-HN" sz="1200" b="1" dirty="0" err="1" smtClean="0">
                <a:solidFill>
                  <a:schemeClr val="tx1">
                    <a:lumMod val="75000"/>
                    <a:lumOff val="25000"/>
                  </a:schemeClr>
                </a:solidFill>
                <a:latin typeface="Rockwell" pitchFamily="18" charset="0"/>
              </a:rPr>
              <a:t>official</a:t>
            </a:r>
            <a:r>
              <a:rPr lang="es-HN" sz="1200" b="1" dirty="0" smtClean="0">
                <a:solidFill>
                  <a:schemeClr val="tx1">
                    <a:lumMod val="75000"/>
                    <a:lumOff val="25000"/>
                  </a:schemeClr>
                </a:solidFill>
                <a:latin typeface="Rockwell" pitchFamily="18" charset="0"/>
              </a:rPr>
              <a:t> website:</a:t>
            </a:r>
            <a:endParaRPr lang="es-HN" sz="1200" b="1" dirty="0" smtClean="0">
              <a:solidFill>
                <a:srgbClr val="FFC000"/>
              </a:solidFill>
              <a:latin typeface="Rockwell" pitchFamily="18" charset="0"/>
            </a:endParaRPr>
          </a:p>
        </p:txBody>
      </p:sp>
      <p:sp>
        <p:nvSpPr>
          <p:cNvPr id="27" name="1 Título"/>
          <p:cNvSpPr txBox="1">
            <a:spLocks/>
          </p:cNvSpPr>
          <p:nvPr/>
        </p:nvSpPr>
        <p:spPr>
          <a:xfrm>
            <a:off x="473762" y="5402241"/>
            <a:ext cx="3325200"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s-HN" sz="2400" b="1" dirty="0" err="1" smtClean="0">
                <a:solidFill>
                  <a:schemeClr val="tx1">
                    <a:lumMod val="75000"/>
                    <a:lumOff val="25000"/>
                  </a:schemeClr>
                </a:solidFill>
                <a:latin typeface="Rockwell" pitchFamily="18" charset="0"/>
              </a:rPr>
              <a:t>www.</a:t>
            </a:r>
            <a:r>
              <a:rPr lang="es-HN" sz="2400" b="1" dirty="0" err="1" smtClean="0">
                <a:solidFill>
                  <a:srgbClr val="C00000"/>
                </a:solidFill>
                <a:latin typeface="Rockwell" pitchFamily="18" charset="0"/>
              </a:rPr>
              <a:t>yale</a:t>
            </a:r>
            <a:r>
              <a:rPr lang="es-HN" sz="2400" b="1" dirty="0" err="1" smtClean="0">
                <a:solidFill>
                  <a:schemeClr val="tx1">
                    <a:lumMod val="75000"/>
                    <a:lumOff val="25000"/>
                  </a:schemeClr>
                </a:solidFill>
                <a:latin typeface="Rockwell" pitchFamily="18" charset="0"/>
              </a:rPr>
              <a:t>.edu</a:t>
            </a:r>
            <a:endParaRPr lang="es-HN" sz="2400" b="1" dirty="0" smtClean="0">
              <a:solidFill>
                <a:srgbClr val="FFC000"/>
              </a:solidFill>
              <a:latin typeface="Rockwell" pitchFamily="18" charset="0"/>
            </a:endParaRPr>
          </a:p>
        </p:txBody>
      </p:sp>
      <p:grpSp>
        <p:nvGrpSpPr>
          <p:cNvPr id="37"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3</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aphicFrame>
        <p:nvGraphicFramePr>
          <p:cNvPr id="19" name="表格 18"/>
          <p:cNvGraphicFramePr>
            <a:graphicFrameLocks noGrp="1"/>
          </p:cNvGraphicFramePr>
          <p:nvPr/>
        </p:nvGraphicFramePr>
        <p:xfrm>
          <a:off x="3436046" y="1340768"/>
          <a:ext cx="5707954" cy="4522392"/>
        </p:xfrm>
        <a:graphic>
          <a:graphicData uri="http://schemas.openxmlformats.org/drawingml/2006/table">
            <a:tbl>
              <a:tblPr/>
              <a:tblGrid>
                <a:gridCol w="2853977"/>
                <a:gridCol w="2853977"/>
              </a:tblGrid>
              <a:tr h="318745">
                <a:tc>
                  <a:txBody>
                    <a:bodyPr/>
                    <a:lstStyle/>
                    <a:p>
                      <a:pPr algn="l"/>
                      <a:r>
                        <a:rPr lang="en-US" sz="1800" dirty="0"/>
                        <a:t>Undergraduate students*</a:t>
                      </a:r>
                    </a:p>
                  </a:txBody>
                  <a:tcPr marL="79686" marR="79686" marT="39843" marB="39843" anchor="ctr">
                    <a:lnL>
                      <a:noFill/>
                    </a:lnL>
                    <a:lnR>
                      <a:noFill/>
                    </a:lnR>
                    <a:lnT>
                      <a:noFill/>
                    </a:lnT>
                    <a:lnB>
                      <a:noFill/>
                    </a:lnB>
                  </a:tcPr>
                </a:tc>
                <a:tc>
                  <a:txBody>
                    <a:bodyPr/>
                    <a:lstStyle/>
                    <a:p>
                      <a:pPr algn="l"/>
                      <a:r>
                        <a:rPr lang="en-US" altLang="zh-CN" sz="1800"/>
                        <a:t>5,279</a:t>
                      </a:r>
                    </a:p>
                  </a:txBody>
                  <a:tcPr marL="79686" marR="79686" marT="39843" marB="39843" anchor="ctr">
                    <a:lnL>
                      <a:noFill/>
                    </a:lnL>
                    <a:lnR>
                      <a:noFill/>
                    </a:lnR>
                    <a:lnT>
                      <a:noFill/>
                    </a:lnT>
                    <a:lnB>
                      <a:noFill/>
                    </a:lnB>
                  </a:tcPr>
                </a:tc>
              </a:tr>
              <a:tr h="557804">
                <a:tc>
                  <a:txBody>
                    <a:bodyPr/>
                    <a:lstStyle/>
                    <a:p>
                      <a:pPr algn="l"/>
                      <a:r>
                        <a:rPr lang="en-US" sz="1800"/>
                        <a:t>Graduate and professional students*</a:t>
                      </a:r>
                    </a:p>
                  </a:txBody>
                  <a:tcPr marL="79686" marR="79686" marT="39843" marB="39843" anchor="ctr">
                    <a:lnL>
                      <a:noFill/>
                    </a:lnL>
                    <a:lnR>
                      <a:noFill/>
                    </a:lnR>
                    <a:lnT>
                      <a:noFill/>
                    </a:lnT>
                    <a:lnB>
                      <a:noFill/>
                    </a:lnB>
                  </a:tcPr>
                </a:tc>
                <a:tc>
                  <a:txBody>
                    <a:bodyPr/>
                    <a:lstStyle/>
                    <a:p>
                      <a:pPr algn="l"/>
                      <a:r>
                        <a:rPr lang="en-US" altLang="zh-CN" sz="1800" dirty="0"/>
                        <a:t>6,381</a:t>
                      </a:r>
                    </a:p>
                  </a:txBody>
                  <a:tcPr marL="79686" marR="79686" marT="39843" marB="39843" anchor="ctr">
                    <a:lnL>
                      <a:noFill/>
                    </a:lnL>
                    <a:lnR>
                      <a:noFill/>
                    </a:lnR>
                    <a:lnT>
                      <a:noFill/>
                    </a:lnT>
                    <a:lnB>
                      <a:noFill/>
                    </a:lnB>
                  </a:tcPr>
                </a:tc>
              </a:tr>
              <a:tr h="318745">
                <a:tc>
                  <a:txBody>
                    <a:bodyPr/>
                    <a:lstStyle/>
                    <a:p>
                      <a:pPr algn="l"/>
                      <a:r>
                        <a:rPr lang="en-US" sz="1800" dirty="0"/>
                        <a:t>International students*</a:t>
                      </a:r>
                    </a:p>
                  </a:txBody>
                  <a:tcPr marL="79686" marR="79686" marT="39843" marB="39843" anchor="ctr">
                    <a:lnL>
                      <a:noFill/>
                    </a:lnL>
                    <a:lnR>
                      <a:noFill/>
                    </a:lnR>
                    <a:lnT>
                      <a:noFill/>
                    </a:lnT>
                    <a:lnB>
                      <a:noFill/>
                    </a:lnB>
                  </a:tcPr>
                </a:tc>
                <a:tc>
                  <a:txBody>
                    <a:bodyPr/>
                    <a:lstStyle/>
                    <a:p>
                      <a:pPr algn="l"/>
                      <a:r>
                        <a:rPr lang="en-US" altLang="zh-CN" sz="1800" dirty="0"/>
                        <a:t>1,987</a:t>
                      </a:r>
                    </a:p>
                  </a:txBody>
                  <a:tcPr marL="79686" marR="79686" marT="39843" marB="39843" anchor="ctr">
                    <a:lnL>
                      <a:noFill/>
                    </a:lnL>
                    <a:lnR>
                      <a:noFill/>
                    </a:lnR>
                    <a:lnT>
                      <a:noFill/>
                    </a:lnT>
                    <a:lnB>
                      <a:noFill/>
                    </a:lnB>
                  </a:tcPr>
                </a:tc>
              </a:tr>
              <a:tr h="318745">
                <a:tc>
                  <a:txBody>
                    <a:bodyPr/>
                    <a:lstStyle/>
                    <a:p>
                      <a:pPr algn="l"/>
                      <a:r>
                        <a:rPr lang="en-US" sz="1800" dirty="0"/>
                        <a:t>Faculty*</a:t>
                      </a:r>
                    </a:p>
                  </a:txBody>
                  <a:tcPr marL="79686" marR="79686" marT="39843" marB="39843" anchor="ctr">
                    <a:lnL>
                      <a:noFill/>
                    </a:lnL>
                    <a:lnR>
                      <a:noFill/>
                    </a:lnR>
                    <a:lnT>
                      <a:noFill/>
                    </a:lnT>
                    <a:lnB>
                      <a:noFill/>
                    </a:lnB>
                  </a:tcPr>
                </a:tc>
                <a:tc>
                  <a:txBody>
                    <a:bodyPr/>
                    <a:lstStyle/>
                    <a:p>
                      <a:pPr algn="l"/>
                      <a:r>
                        <a:rPr lang="en-US" altLang="zh-CN" sz="1800" dirty="0"/>
                        <a:t>3,810</a:t>
                      </a:r>
                    </a:p>
                  </a:txBody>
                  <a:tcPr marL="79686" marR="79686" marT="39843" marB="39843" anchor="ctr">
                    <a:lnL>
                      <a:noFill/>
                    </a:lnL>
                    <a:lnR>
                      <a:noFill/>
                    </a:lnR>
                    <a:lnT>
                      <a:noFill/>
                    </a:lnT>
                    <a:lnB>
                      <a:noFill/>
                    </a:lnB>
                  </a:tcPr>
                </a:tc>
              </a:tr>
              <a:tr h="318745">
                <a:tc>
                  <a:txBody>
                    <a:bodyPr/>
                    <a:lstStyle/>
                    <a:p>
                      <a:pPr algn="l"/>
                      <a:r>
                        <a:rPr lang="en-US" sz="1800" dirty="0"/>
                        <a:t>Staff*</a:t>
                      </a:r>
                    </a:p>
                  </a:txBody>
                  <a:tcPr marL="79686" marR="79686" marT="39843" marB="39843" anchor="ctr">
                    <a:lnL>
                      <a:noFill/>
                    </a:lnL>
                    <a:lnR>
                      <a:noFill/>
                    </a:lnR>
                    <a:lnT>
                      <a:noFill/>
                    </a:lnT>
                    <a:lnB>
                      <a:noFill/>
                    </a:lnB>
                  </a:tcPr>
                </a:tc>
                <a:tc>
                  <a:txBody>
                    <a:bodyPr/>
                    <a:lstStyle/>
                    <a:p>
                      <a:pPr algn="l"/>
                      <a:r>
                        <a:rPr lang="en-US" altLang="zh-CN" sz="1800"/>
                        <a:t>9,085</a:t>
                      </a:r>
                    </a:p>
                  </a:txBody>
                  <a:tcPr marL="79686" marR="79686" marT="39843" marB="39843" anchor="ctr">
                    <a:lnL>
                      <a:noFill/>
                    </a:lnL>
                    <a:lnR>
                      <a:noFill/>
                    </a:lnR>
                    <a:lnT>
                      <a:noFill/>
                    </a:lnT>
                    <a:lnB>
                      <a:noFill/>
                    </a:lnB>
                  </a:tcPr>
                </a:tc>
              </a:tr>
              <a:tr h="318745">
                <a:tc>
                  <a:txBody>
                    <a:bodyPr/>
                    <a:lstStyle/>
                    <a:p>
                      <a:pPr algn="l"/>
                      <a:r>
                        <a:rPr lang="en-US" sz="1800" dirty="0"/>
                        <a:t>International scholars*</a:t>
                      </a:r>
                    </a:p>
                  </a:txBody>
                  <a:tcPr marL="79686" marR="79686" marT="39843" marB="39843" anchor="ctr">
                    <a:lnL>
                      <a:noFill/>
                    </a:lnL>
                    <a:lnR>
                      <a:noFill/>
                    </a:lnR>
                    <a:lnT>
                      <a:noFill/>
                    </a:lnT>
                    <a:lnB>
                      <a:noFill/>
                    </a:lnB>
                  </a:tcPr>
                </a:tc>
                <a:tc>
                  <a:txBody>
                    <a:bodyPr/>
                    <a:lstStyle/>
                    <a:p>
                      <a:pPr algn="l"/>
                      <a:r>
                        <a:rPr lang="en-US" altLang="zh-CN" sz="1800" dirty="0"/>
                        <a:t>2,065</a:t>
                      </a:r>
                    </a:p>
                  </a:txBody>
                  <a:tcPr marL="79686" marR="79686" marT="39843" marB="39843" anchor="ctr">
                    <a:lnL>
                      <a:noFill/>
                    </a:lnL>
                    <a:lnR>
                      <a:noFill/>
                    </a:lnR>
                    <a:lnT>
                      <a:noFill/>
                    </a:lnT>
                    <a:lnB>
                      <a:noFill/>
                    </a:lnB>
                  </a:tcPr>
                </a:tc>
              </a:tr>
              <a:tr h="318745">
                <a:tc>
                  <a:txBody>
                    <a:bodyPr/>
                    <a:lstStyle/>
                    <a:p>
                      <a:pPr algn="l"/>
                      <a:r>
                        <a:rPr lang="en-US" sz="1800"/>
                        <a:t>Living alumni</a:t>
                      </a:r>
                    </a:p>
                  </a:txBody>
                  <a:tcPr marL="79686" marR="79686" marT="39843" marB="39843" anchor="ctr">
                    <a:lnL>
                      <a:noFill/>
                    </a:lnL>
                    <a:lnR>
                      <a:noFill/>
                    </a:lnR>
                    <a:lnT>
                      <a:noFill/>
                    </a:lnT>
                    <a:lnB>
                      <a:noFill/>
                    </a:lnB>
                  </a:tcPr>
                </a:tc>
                <a:tc>
                  <a:txBody>
                    <a:bodyPr/>
                    <a:lstStyle/>
                    <a:p>
                      <a:pPr algn="l"/>
                      <a:r>
                        <a:rPr lang="en-US" altLang="zh-CN" sz="1800"/>
                        <a:t>167,350</a:t>
                      </a:r>
                    </a:p>
                  </a:txBody>
                  <a:tcPr marL="79686" marR="79686" marT="39843" marB="39843" anchor="ctr">
                    <a:lnL>
                      <a:noFill/>
                    </a:lnL>
                    <a:lnR>
                      <a:noFill/>
                    </a:lnR>
                    <a:lnT>
                      <a:noFill/>
                    </a:lnT>
                    <a:lnB>
                      <a:noFill/>
                    </a:lnB>
                  </a:tcPr>
                </a:tc>
              </a:tr>
              <a:tr h="318745">
                <a:tc>
                  <a:txBody>
                    <a:bodyPr/>
                    <a:lstStyle/>
                    <a:p>
                      <a:pPr algn="l"/>
                      <a:r>
                        <a:rPr lang="en-US" sz="1800"/>
                        <a:t>Library holdings</a:t>
                      </a:r>
                    </a:p>
                  </a:txBody>
                  <a:tcPr marL="79686" marR="79686" marT="39843" marB="39843" anchor="ctr">
                    <a:lnL>
                      <a:noFill/>
                    </a:lnL>
                    <a:lnR>
                      <a:noFill/>
                    </a:lnR>
                    <a:lnT>
                      <a:noFill/>
                    </a:lnT>
                    <a:lnB>
                      <a:noFill/>
                    </a:lnB>
                  </a:tcPr>
                </a:tc>
                <a:tc>
                  <a:txBody>
                    <a:bodyPr/>
                    <a:lstStyle/>
                    <a:p>
                      <a:pPr algn="l"/>
                      <a:r>
                        <a:rPr lang="en-US" sz="1800"/>
                        <a:t>12.7 million volumes</a:t>
                      </a:r>
                    </a:p>
                  </a:txBody>
                  <a:tcPr marL="79686" marR="79686" marT="39843" marB="39843" anchor="ctr">
                    <a:lnL>
                      <a:noFill/>
                    </a:lnL>
                    <a:lnR>
                      <a:noFill/>
                    </a:lnR>
                    <a:lnT>
                      <a:noFill/>
                    </a:lnT>
                    <a:lnB>
                      <a:noFill/>
                    </a:lnB>
                  </a:tcPr>
                </a:tc>
              </a:tr>
              <a:tr h="318745">
                <a:tc>
                  <a:txBody>
                    <a:bodyPr/>
                    <a:lstStyle/>
                    <a:p>
                      <a:pPr algn="l"/>
                      <a:r>
                        <a:rPr lang="en-US" sz="1800"/>
                        <a:t>Varsity athletic teams</a:t>
                      </a:r>
                    </a:p>
                  </a:txBody>
                  <a:tcPr marL="79686" marR="79686" marT="39843" marB="39843" anchor="ctr">
                    <a:lnL>
                      <a:noFill/>
                    </a:lnL>
                    <a:lnR>
                      <a:noFill/>
                    </a:lnR>
                    <a:lnT>
                      <a:noFill/>
                    </a:lnT>
                    <a:lnB>
                      <a:noFill/>
                    </a:lnB>
                  </a:tcPr>
                </a:tc>
                <a:tc>
                  <a:txBody>
                    <a:bodyPr/>
                    <a:lstStyle/>
                    <a:p>
                      <a:pPr algn="l"/>
                      <a:r>
                        <a:rPr lang="en-US" altLang="zh-CN" sz="1800"/>
                        <a:t>35</a:t>
                      </a:r>
                    </a:p>
                  </a:txBody>
                  <a:tcPr marL="79686" marR="79686" marT="39843" marB="39843" anchor="ctr">
                    <a:lnL>
                      <a:noFill/>
                    </a:lnL>
                    <a:lnR>
                      <a:noFill/>
                    </a:lnR>
                    <a:lnT>
                      <a:noFill/>
                    </a:lnT>
                    <a:lnB>
                      <a:noFill/>
                    </a:lnB>
                  </a:tcPr>
                </a:tc>
              </a:tr>
              <a:tr h="318745">
                <a:tc>
                  <a:txBody>
                    <a:bodyPr/>
                    <a:lstStyle/>
                    <a:p>
                      <a:pPr algn="l"/>
                      <a:r>
                        <a:rPr lang="en-US" sz="1800"/>
                        <a:t>Total number of buildings</a:t>
                      </a:r>
                    </a:p>
                  </a:txBody>
                  <a:tcPr marL="79686" marR="79686" marT="39843" marB="39843" anchor="ctr">
                    <a:lnL>
                      <a:noFill/>
                    </a:lnL>
                    <a:lnR>
                      <a:noFill/>
                    </a:lnR>
                    <a:lnT>
                      <a:noFill/>
                    </a:lnT>
                    <a:lnB>
                      <a:noFill/>
                    </a:lnB>
                  </a:tcPr>
                </a:tc>
                <a:tc>
                  <a:txBody>
                    <a:bodyPr/>
                    <a:lstStyle/>
                    <a:p>
                      <a:pPr algn="l"/>
                      <a:r>
                        <a:rPr lang="en-US" altLang="zh-CN" sz="1800"/>
                        <a:t>439</a:t>
                      </a:r>
                    </a:p>
                  </a:txBody>
                  <a:tcPr marL="79686" marR="79686" marT="39843" marB="39843" anchor="ctr">
                    <a:lnL>
                      <a:noFill/>
                    </a:lnL>
                    <a:lnR>
                      <a:noFill/>
                    </a:lnR>
                    <a:lnT>
                      <a:noFill/>
                    </a:lnT>
                    <a:lnB>
                      <a:noFill/>
                    </a:lnB>
                  </a:tcPr>
                </a:tc>
              </a:tr>
              <a:tr h="318745">
                <a:tc>
                  <a:txBody>
                    <a:bodyPr/>
                    <a:lstStyle/>
                    <a:p>
                      <a:pPr algn="l"/>
                      <a:r>
                        <a:rPr lang="en-US" sz="1800"/>
                        <a:t>Endowment</a:t>
                      </a:r>
                    </a:p>
                  </a:txBody>
                  <a:tcPr marL="79686" marR="79686" marT="39843" marB="39843" anchor="ctr">
                    <a:lnL>
                      <a:noFill/>
                    </a:lnL>
                    <a:lnR>
                      <a:noFill/>
                    </a:lnR>
                    <a:lnT>
                      <a:noFill/>
                    </a:lnT>
                    <a:lnB>
                      <a:noFill/>
                    </a:lnB>
                  </a:tcPr>
                </a:tc>
                <a:tc>
                  <a:txBody>
                    <a:bodyPr/>
                    <a:lstStyle/>
                    <a:p>
                      <a:pPr algn="l"/>
                      <a:r>
                        <a:rPr lang="en-US" sz="1800"/>
                        <a:t>$16.5 billion</a:t>
                      </a:r>
                    </a:p>
                  </a:txBody>
                  <a:tcPr marL="79686" marR="79686" marT="39843" marB="39843" anchor="ctr">
                    <a:lnL>
                      <a:noFill/>
                    </a:lnL>
                    <a:lnR>
                      <a:noFill/>
                    </a:lnR>
                    <a:lnT>
                      <a:noFill/>
                    </a:lnT>
                    <a:lnB>
                      <a:noFill/>
                    </a:lnB>
                  </a:tcPr>
                </a:tc>
              </a:tr>
              <a:tr h="318745">
                <a:tc>
                  <a:txBody>
                    <a:bodyPr/>
                    <a:lstStyle/>
                    <a:p>
                      <a:pPr algn="l"/>
                      <a:r>
                        <a:rPr lang="en-US" sz="1800"/>
                        <a:t>Operating budget*</a:t>
                      </a:r>
                    </a:p>
                  </a:txBody>
                  <a:tcPr marL="79686" marR="79686" marT="39843" marB="39843" anchor="ctr">
                    <a:lnL>
                      <a:noFill/>
                    </a:lnL>
                    <a:lnR>
                      <a:noFill/>
                    </a:lnR>
                    <a:lnT>
                      <a:noFill/>
                    </a:lnT>
                    <a:lnB>
                      <a:noFill/>
                    </a:lnB>
                  </a:tcPr>
                </a:tc>
                <a:tc>
                  <a:txBody>
                    <a:bodyPr/>
                    <a:lstStyle/>
                    <a:p>
                      <a:pPr algn="l"/>
                      <a:r>
                        <a:rPr lang="en-US" sz="1800" dirty="0"/>
                        <a:t>$2.57 billion</a:t>
                      </a:r>
                    </a:p>
                  </a:txBody>
                  <a:tcPr marL="79686" marR="79686" marT="39843" marB="39843" anchor="ctr">
                    <a:lnL>
                      <a:noFill/>
                    </a:lnL>
                    <a:lnR>
                      <a:noFill/>
                    </a:lnR>
                    <a:lnT>
                      <a:noFill/>
                    </a:lnT>
                    <a:lnB>
                      <a:noFill/>
                    </a:lnB>
                  </a:tcPr>
                </a:tc>
              </a:tr>
            </a:tbl>
          </a:graphicData>
        </a:graphic>
      </p:graphicFrame>
      <p:sp>
        <p:nvSpPr>
          <p:cNvPr id="22" name="1 Título"/>
          <p:cNvSpPr txBox="1">
            <a:spLocks/>
          </p:cNvSpPr>
          <p:nvPr/>
        </p:nvSpPr>
        <p:spPr>
          <a:xfrm>
            <a:off x="395536" y="1153769"/>
            <a:ext cx="2651463"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2000" b="1" dirty="0" err="1" smtClean="0">
                <a:solidFill>
                  <a:schemeClr val="tx1">
                    <a:lumMod val="75000"/>
                    <a:lumOff val="25000"/>
                  </a:schemeClr>
                </a:solidFill>
              </a:rPr>
              <a:t>Several</a:t>
            </a:r>
            <a:r>
              <a:rPr lang="es-HN" sz="2000" b="1" dirty="0" smtClean="0">
                <a:solidFill>
                  <a:schemeClr val="tx1">
                    <a:lumMod val="75000"/>
                    <a:lumOff val="25000"/>
                  </a:schemeClr>
                </a:solidFill>
              </a:rPr>
              <a:t> data</a:t>
            </a:r>
            <a:endParaRPr lang="es-HN" sz="2000" b="1" dirty="0" smtClean="0">
              <a:solidFill>
                <a:srgbClr val="FFC000"/>
              </a:solidFill>
            </a:endParaRPr>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down)">
                                      <p:cBhvr>
                                        <p:cTn id="20" dur="500"/>
                                        <p:tgtEl>
                                          <p:spTgt spid="26"/>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7"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251520" y="260648"/>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YALE </a:t>
            </a:r>
            <a:r>
              <a:rPr lang="es-HN" altLang="zh-CN" sz="5400" b="1" dirty="0" smtClean="0">
                <a:solidFill>
                  <a:schemeClr val="tx1">
                    <a:lumMod val="75000"/>
                    <a:lumOff val="25000"/>
                  </a:schemeClr>
                </a:solidFill>
              </a:rPr>
              <a:t>HISTORY</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4</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2" name="TextBox 11"/>
          <p:cNvSpPr txBox="1"/>
          <p:nvPr/>
        </p:nvSpPr>
        <p:spPr>
          <a:xfrm>
            <a:off x="251520" y="980728"/>
            <a:ext cx="8712968" cy="5355312"/>
          </a:xfrm>
          <a:prstGeom prst="rect">
            <a:avLst/>
          </a:prstGeom>
          <a:noFill/>
        </p:spPr>
        <p:txBody>
          <a:bodyPr wrap="square" rtlCol="0">
            <a:spAutoFit/>
          </a:bodyPr>
          <a:lstStyle/>
          <a:p>
            <a:r>
              <a:rPr lang="en-US" altLang="zh-CN" dirty="0" smtClean="0"/>
              <a:t>In </a:t>
            </a:r>
            <a:r>
              <a:rPr lang="en-US" altLang="zh-CN" dirty="0" smtClean="0">
                <a:solidFill>
                  <a:srgbClr val="FF0000"/>
                </a:solidFill>
              </a:rPr>
              <a:t>1640s</a:t>
            </a:r>
            <a:r>
              <a:rPr lang="en-US" altLang="zh-CN" dirty="0" smtClean="0"/>
              <a:t>, colonial clergymen led an effort to establish a college in New Haven to preserve the tradition of European liberal education in the New World. </a:t>
            </a:r>
            <a:endParaRPr lang="zh-CN" altLang="zh-CN" dirty="0" smtClean="0"/>
          </a:p>
          <a:p>
            <a:r>
              <a:rPr lang="en-US" altLang="zh-CN" dirty="0" smtClean="0"/>
              <a:t>in </a:t>
            </a:r>
            <a:r>
              <a:rPr lang="en-US" altLang="zh-CN" dirty="0" smtClean="0">
                <a:solidFill>
                  <a:srgbClr val="FF0000"/>
                </a:solidFill>
              </a:rPr>
              <a:t>1701</a:t>
            </a:r>
            <a:r>
              <a:rPr lang="en-US" altLang="zh-CN" dirty="0" smtClean="0"/>
              <a:t>, the charter was granted for a school “wherein Youth may be instructed in the Arts and Sciences through the blessing of Almighty God may be fitted for </a:t>
            </a:r>
            <a:r>
              <a:rPr lang="en-US" altLang="zh-CN" dirty="0" err="1" smtClean="0"/>
              <a:t>Publick</a:t>
            </a:r>
            <a:r>
              <a:rPr lang="en-US" altLang="zh-CN" dirty="0" smtClean="0"/>
              <a:t> employment both in Church and Civil State.” </a:t>
            </a:r>
            <a:endParaRPr lang="zh-CN" altLang="zh-CN" dirty="0" smtClean="0"/>
          </a:p>
          <a:p>
            <a:r>
              <a:rPr lang="en-US" altLang="zh-CN" dirty="0" smtClean="0"/>
              <a:t>In </a:t>
            </a:r>
            <a:r>
              <a:rPr lang="en-US" altLang="zh-CN" dirty="0" smtClean="0">
                <a:solidFill>
                  <a:srgbClr val="FF0000"/>
                </a:solidFill>
              </a:rPr>
              <a:t>1718</a:t>
            </a:r>
            <a:r>
              <a:rPr lang="en-US" altLang="zh-CN" dirty="0" smtClean="0"/>
              <a:t> the school was renamed “Yale College” in gratitude to the Welsh merchant </a:t>
            </a:r>
            <a:r>
              <a:rPr lang="en-US" altLang="zh-CN" dirty="0" err="1" smtClean="0"/>
              <a:t>Elihu</a:t>
            </a:r>
            <a:r>
              <a:rPr lang="en-US" altLang="zh-CN" dirty="0" smtClean="0"/>
              <a:t> Yale, who had donated the proceeds from the sale of nine bales of goods together with 417 books and a portrait of King George I.</a:t>
            </a:r>
            <a:endParaRPr lang="zh-CN" altLang="zh-CN" dirty="0" smtClean="0"/>
          </a:p>
          <a:p>
            <a:r>
              <a:rPr lang="en-US" altLang="zh-CN" dirty="0" smtClean="0"/>
              <a:t>In the </a:t>
            </a:r>
            <a:r>
              <a:rPr lang="en-US" altLang="zh-CN" dirty="0" smtClean="0">
                <a:solidFill>
                  <a:srgbClr val="FF0000"/>
                </a:solidFill>
              </a:rPr>
              <a:t>19th and 20th centuries</a:t>
            </a:r>
            <a:r>
              <a:rPr lang="en-US" altLang="zh-CN" dirty="0" smtClean="0"/>
              <a:t>, the establishment of the graduate and professional schools that would make Yale a true university. </a:t>
            </a:r>
            <a:endParaRPr lang="zh-CN" altLang="zh-CN" dirty="0" smtClean="0"/>
          </a:p>
          <a:p>
            <a:r>
              <a:rPr lang="en-US" altLang="zh-CN" dirty="0" smtClean="0"/>
              <a:t>In the </a:t>
            </a:r>
            <a:r>
              <a:rPr lang="en-US" altLang="zh-CN" dirty="0" smtClean="0">
                <a:solidFill>
                  <a:srgbClr val="FF0000"/>
                </a:solidFill>
              </a:rPr>
              <a:t>1830s</a:t>
            </a:r>
            <a:r>
              <a:rPr lang="en-US" altLang="zh-CN" dirty="0" smtClean="0"/>
              <a:t>, </a:t>
            </a:r>
            <a:r>
              <a:rPr lang="en-US" altLang="zh-CN" i="1" dirty="0" smtClean="0">
                <a:solidFill>
                  <a:schemeClr val="tx2"/>
                </a:solidFill>
              </a:rPr>
              <a:t>International students</a:t>
            </a:r>
            <a:r>
              <a:rPr lang="en-US" altLang="zh-CN" dirty="0" smtClean="0">
                <a:solidFill>
                  <a:schemeClr val="tx2"/>
                </a:solidFill>
              </a:rPr>
              <a:t> </a:t>
            </a:r>
            <a:r>
              <a:rPr lang="en-US" altLang="zh-CN" dirty="0" smtClean="0"/>
              <a:t>have made their way to Yale, the first Latin American student enrolled. </a:t>
            </a:r>
            <a:endParaRPr lang="zh-CN" altLang="zh-CN" dirty="0" smtClean="0"/>
          </a:p>
          <a:p>
            <a:r>
              <a:rPr lang="en-US" altLang="zh-CN" dirty="0" smtClean="0"/>
              <a:t>In </a:t>
            </a:r>
            <a:r>
              <a:rPr lang="en-US" altLang="zh-CN" dirty="0" smtClean="0">
                <a:solidFill>
                  <a:srgbClr val="FF0000"/>
                </a:solidFill>
              </a:rPr>
              <a:t>1850</a:t>
            </a:r>
            <a:r>
              <a:rPr lang="en-US" altLang="zh-CN" dirty="0" smtClean="0"/>
              <a:t>,the </a:t>
            </a:r>
            <a:r>
              <a:rPr lang="en-US" altLang="zh-CN" i="1" dirty="0" smtClean="0">
                <a:solidFill>
                  <a:schemeClr val="tx2"/>
                </a:solidFill>
              </a:rPr>
              <a:t>first Chinese</a:t>
            </a:r>
            <a:r>
              <a:rPr lang="en-US" altLang="zh-CN" dirty="0" smtClean="0"/>
              <a:t> citizen to earn a degree at a Western college or university came to Yale.</a:t>
            </a:r>
            <a:endParaRPr lang="zh-CN" altLang="zh-CN" dirty="0" smtClean="0"/>
          </a:p>
          <a:p>
            <a:r>
              <a:rPr lang="en-US" altLang="zh-CN" dirty="0" smtClean="0"/>
              <a:t>In </a:t>
            </a:r>
            <a:r>
              <a:rPr lang="en-US" altLang="zh-CN" dirty="0" smtClean="0">
                <a:solidFill>
                  <a:srgbClr val="FF0000"/>
                </a:solidFill>
              </a:rPr>
              <a:t>1869</a:t>
            </a:r>
            <a:r>
              <a:rPr lang="en-US" altLang="zh-CN" dirty="0" smtClean="0"/>
              <a:t>, the University began admitting </a:t>
            </a:r>
            <a:r>
              <a:rPr lang="en-US" altLang="zh-CN" i="1" dirty="0" smtClean="0">
                <a:solidFill>
                  <a:schemeClr val="tx2"/>
                </a:solidFill>
              </a:rPr>
              <a:t>women students</a:t>
            </a:r>
            <a:r>
              <a:rPr lang="en-US" altLang="zh-CN" dirty="0" smtClean="0"/>
              <a:t> at the graduate level, and in 1969 as undergraduates.</a:t>
            </a:r>
            <a:endParaRPr lang="zh-CN" altLang="zh-CN" dirty="0" smtClean="0"/>
          </a:p>
          <a:p>
            <a:r>
              <a:rPr lang="en-US" altLang="zh-CN" dirty="0" smtClean="0"/>
              <a:t>Beginning in the </a:t>
            </a:r>
            <a:r>
              <a:rPr lang="en-US" altLang="zh-CN" dirty="0" smtClean="0">
                <a:solidFill>
                  <a:srgbClr val="FF0000"/>
                </a:solidFill>
              </a:rPr>
              <a:t>early 1930s</a:t>
            </a:r>
            <a:r>
              <a:rPr lang="en-US" altLang="zh-CN" dirty="0" smtClean="0"/>
              <a:t>, Yale College was transformed, by the establishment of residential colleges. </a:t>
            </a:r>
            <a:endParaRPr lang="zh-CN" altLang="zh-CN" dirty="0" smtClean="0"/>
          </a:p>
          <a:p>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755576" y="549083"/>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SCHOOL </a:t>
            </a:r>
            <a:r>
              <a:rPr lang="es-HN" altLang="zh-CN" sz="5400" b="1" dirty="0" smtClean="0">
                <a:solidFill>
                  <a:schemeClr val="tx1">
                    <a:lumMod val="75000"/>
                    <a:lumOff val="25000"/>
                  </a:schemeClr>
                </a:solidFill>
              </a:rPr>
              <a:t>HISTORY</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5</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aphicFrame>
        <p:nvGraphicFramePr>
          <p:cNvPr id="13" name="表格 12"/>
          <p:cNvGraphicFramePr>
            <a:graphicFrameLocks noGrp="1"/>
          </p:cNvGraphicFramePr>
          <p:nvPr/>
        </p:nvGraphicFramePr>
        <p:xfrm>
          <a:off x="827584" y="1484784"/>
          <a:ext cx="7488832" cy="4248468"/>
        </p:xfrm>
        <a:graphic>
          <a:graphicData uri="http://schemas.openxmlformats.org/drawingml/2006/table">
            <a:tbl>
              <a:tblPr/>
              <a:tblGrid>
                <a:gridCol w="818672"/>
                <a:gridCol w="6670160"/>
              </a:tblGrid>
              <a:tr h="354039">
                <a:tc>
                  <a:txBody>
                    <a:bodyPr/>
                    <a:lstStyle/>
                    <a:p>
                      <a:pPr algn="ctr">
                        <a:spcAft>
                          <a:spcPts val="0"/>
                        </a:spcAft>
                      </a:pPr>
                      <a:r>
                        <a:rPr lang="en-US" sz="2000" kern="0" dirty="0">
                          <a:solidFill>
                            <a:schemeClr val="tx2"/>
                          </a:solidFill>
                          <a:latin typeface="Georgia"/>
                          <a:ea typeface="宋体"/>
                          <a:cs typeface="宋体"/>
                        </a:rPr>
                        <a:t>Time</a:t>
                      </a:r>
                      <a:endParaRPr lang="zh-CN" sz="1400" kern="100" dirty="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323232"/>
                          </a:solidFill>
                          <a:latin typeface="Georgia"/>
                          <a:ea typeface="宋体"/>
                          <a:cs typeface="宋体"/>
                        </a:rPr>
                        <a:t>The Schools were chartered</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0" dirty="0">
                          <a:solidFill>
                            <a:schemeClr val="tx2"/>
                          </a:solidFill>
                          <a:latin typeface="Georgia"/>
                          <a:ea typeface="宋体"/>
                          <a:cs typeface="宋体"/>
                        </a:rPr>
                        <a:t>1810</a:t>
                      </a:r>
                      <a:endParaRPr lang="zh-CN" sz="1400" kern="100" dirty="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Medicine </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1822</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Divinity School</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1824</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323232"/>
                          </a:solidFill>
                          <a:latin typeface="Georgia"/>
                          <a:ea typeface="宋体"/>
                          <a:cs typeface="宋体"/>
                        </a:rPr>
                        <a:t>the Law School</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1847</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323232"/>
                          </a:solidFill>
                          <a:latin typeface="Georgia"/>
                          <a:ea typeface="宋体"/>
                          <a:cs typeface="宋体"/>
                        </a:rPr>
                        <a:t>the Graduate School of Arts and Sciences</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1869</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Art</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1894</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Music</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1900</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Forestry &amp; Environmental Studies</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0">
                          <a:solidFill>
                            <a:schemeClr val="tx2"/>
                          </a:solidFill>
                          <a:latin typeface="Georgia"/>
                          <a:ea typeface="宋体"/>
                          <a:cs typeface="宋体"/>
                        </a:rPr>
                        <a:t>1923</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Nursing</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1955</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Drama</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a:solidFill>
                            <a:schemeClr val="tx2"/>
                          </a:solidFill>
                          <a:latin typeface="Times New Roman"/>
                          <a:ea typeface="宋体"/>
                          <a:cs typeface="Times New Roman"/>
                        </a:rPr>
                        <a:t>1972</a:t>
                      </a:r>
                      <a:endParaRPr lang="zh-CN" sz="1400" kern="10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a:solidFill>
                            <a:srgbClr val="323232"/>
                          </a:solidFill>
                          <a:latin typeface="Georgia"/>
                          <a:ea typeface="宋体"/>
                          <a:cs typeface="宋体"/>
                        </a:rPr>
                        <a:t>the school of Architecture</a:t>
                      </a:r>
                      <a:endParaRPr lang="zh-CN" sz="14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039">
                <a:tc>
                  <a:txBody>
                    <a:bodyPr/>
                    <a:lstStyle/>
                    <a:p>
                      <a:pPr algn="ctr">
                        <a:spcAft>
                          <a:spcPts val="0"/>
                        </a:spcAft>
                      </a:pPr>
                      <a:r>
                        <a:rPr lang="en-US" sz="2000" kern="100" dirty="0">
                          <a:solidFill>
                            <a:schemeClr val="tx2"/>
                          </a:solidFill>
                          <a:latin typeface="Times New Roman"/>
                          <a:ea typeface="宋体"/>
                          <a:cs typeface="Times New Roman"/>
                        </a:rPr>
                        <a:t>1974</a:t>
                      </a:r>
                      <a:endParaRPr lang="zh-CN" sz="1400" kern="100" dirty="0">
                        <a:solidFill>
                          <a:schemeClr val="tx2"/>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0" dirty="0">
                          <a:solidFill>
                            <a:srgbClr val="323232"/>
                          </a:solidFill>
                          <a:latin typeface="Georgia"/>
                          <a:ea typeface="宋体"/>
                          <a:cs typeface="宋体"/>
                        </a:rPr>
                        <a:t>the school of Management</a:t>
                      </a:r>
                      <a:endParaRPr lang="zh-CN" sz="14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a:xfrm>
            <a:off x="471093" y="549083"/>
            <a:ext cx="7845323" cy="8636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5760"/>
              </a:lnSpc>
              <a:spcBef>
                <a:spcPts val="0"/>
              </a:spcBef>
            </a:pPr>
            <a:r>
              <a:rPr lang="es-HN" sz="5400" b="1" dirty="0" smtClean="0">
                <a:solidFill>
                  <a:srgbClr val="C00000"/>
                </a:solidFill>
              </a:rPr>
              <a:t>YALE </a:t>
            </a:r>
            <a:r>
              <a:rPr lang="es-HN" altLang="zh-CN" sz="5400" b="1" dirty="0" smtClean="0">
                <a:solidFill>
                  <a:schemeClr val="tx1">
                    <a:lumMod val="75000"/>
                    <a:lumOff val="25000"/>
                  </a:schemeClr>
                </a:solidFill>
              </a:rPr>
              <a:t>SPORTS</a:t>
            </a:r>
            <a:endParaRPr lang="es-HN" sz="5400" b="1" dirty="0">
              <a:solidFill>
                <a:srgbClr val="C00000"/>
              </a:solidFill>
            </a:endParaRPr>
          </a:p>
        </p:txBody>
      </p:sp>
      <p:grpSp>
        <p:nvGrpSpPr>
          <p:cNvPr id="2" name="36 Grupo"/>
          <p:cNvGrpSpPr/>
          <p:nvPr/>
        </p:nvGrpSpPr>
        <p:grpSpPr>
          <a:xfrm>
            <a:off x="251520" y="6233909"/>
            <a:ext cx="2016224" cy="507459"/>
            <a:chOff x="251520" y="6233909"/>
            <a:chExt cx="2016224" cy="507459"/>
          </a:xfrm>
        </p:grpSpPr>
        <p:sp>
          <p:nvSpPr>
            <p:cNvPr id="38" name="2 Subtítulo"/>
            <p:cNvSpPr txBox="1">
              <a:spLocks/>
            </p:cNvSpPr>
            <p:nvPr/>
          </p:nvSpPr>
          <p:spPr>
            <a:xfrm>
              <a:off x="251520" y="6233909"/>
              <a:ext cx="2016224" cy="463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HN" sz="2000" b="1" dirty="0" err="1" smtClean="0">
                  <a:solidFill>
                    <a:schemeClr val="bg1"/>
                  </a:solidFill>
                </a:rPr>
                <a:t>YALE</a:t>
              </a:r>
              <a:r>
                <a:rPr lang="es-HN" sz="2000" dirty="0" err="1" smtClean="0">
                  <a:solidFill>
                    <a:schemeClr val="bg1">
                      <a:lumMod val="75000"/>
                    </a:schemeClr>
                  </a:solidFill>
                </a:rPr>
                <a:t>University</a:t>
              </a:r>
              <a:endParaRPr lang="es-ES" sz="2000" dirty="0">
                <a:solidFill>
                  <a:schemeClr val="bg1">
                    <a:lumMod val="75000"/>
                  </a:schemeClr>
                </a:solidFill>
              </a:endParaRPr>
            </a:p>
          </p:txBody>
        </p:sp>
        <p:sp>
          <p:nvSpPr>
            <p:cNvPr id="41" name="2 Subtítulo"/>
            <p:cNvSpPr txBox="1">
              <a:spLocks/>
            </p:cNvSpPr>
            <p:nvPr/>
          </p:nvSpPr>
          <p:spPr>
            <a:xfrm>
              <a:off x="269257" y="6509507"/>
              <a:ext cx="1822573" cy="23186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s-HN" sz="900" b="1" dirty="0" err="1" smtClean="0">
                  <a:solidFill>
                    <a:schemeClr val="tx1">
                      <a:lumMod val="65000"/>
                      <a:lumOff val="35000"/>
                    </a:schemeClr>
                  </a:solidFill>
                </a:rPr>
                <a:t>LIGHT</a:t>
              </a:r>
              <a:r>
                <a:rPr lang="es-HN" sz="900" b="1" dirty="0" smtClean="0">
                  <a:solidFill>
                    <a:schemeClr val="tx1">
                      <a:lumMod val="65000"/>
                      <a:lumOff val="35000"/>
                    </a:schemeClr>
                  </a:solidFill>
                </a:rPr>
                <a:t> AND TRUTH</a:t>
              </a:r>
              <a:endParaRPr lang="es-ES" sz="900" dirty="0">
                <a:solidFill>
                  <a:srgbClr val="FFC000"/>
                </a:solidFill>
              </a:endParaRPr>
            </a:p>
          </p:txBody>
        </p:sp>
      </p:grpSp>
      <p:sp>
        <p:nvSpPr>
          <p:cNvPr id="44" name="1 Título"/>
          <p:cNvSpPr txBox="1">
            <a:spLocks/>
          </p:cNvSpPr>
          <p:nvPr/>
        </p:nvSpPr>
        <p:spPr>
          <a:xfrm>
            <a:off x="2987824" y="6266337"/>
            <a:ext cx="3140234" cy="4750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b="1" dirty="0" smtClean="0">
                <a:solidFill>
                  <a:schemeClr val="bg1">
                    <a:lumMod val="85000"/>
                  </a:schemeClr>
                </a:solidFill>
              </a:rPr>
              <a:t>Presented by:</a:t>
            </a:r>
            <a:endParaRPr lang="en-US" sz="1200" b="1" dirty="0">
              <a:solidFill>
                <a:schemeClr val="bg1">
                  <a:lumMod val="85000"/>
                </a:schemeClr>
              </a:solidFill>
            </a:endParaRPr>
          </a:p>
          <a:p>
            <a:r>
              <a:rPr lang="en-US" sz="1100" dirty="0" smtClean="0">
                <a:solidFill>
                  <a:schemeClr val="bg1">
                    <a:lumMod val="65000"/>
                  </a:schemeClr>
                </a:solidFill>
              </a:rPr>
              <a:t>Maple . Anna . Aria . Jacky</a:t>
            </a:r>
            <a:endParaRPr lang="en-US" sz="1100" dirty="0">
              <a:solidFill>
                <a:schemeClr val="bg1">
                  <a:lumMod val="65000"/>
                </a:schemeClr>
              </a:solidFill>
            </a:endParaRPr>
          </a:p>
        </p:txBody>
      </p:sp>
      <p:pic>
        <p:nvPicPr>
          <p:cNvPr id="45" name="44 Imagen">
            <a:hlinkClick r:id="" action="ppaction://hlinkshowjump?jump=next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53224" y="6348760"/>
            <a:ext cx="363192" cy="363192"/>
          </a:xfrm>
          <a:prstGeom prst="rect">
            <a:avLst/>
          </a:prstGeom>
        </p:spPr>
      </p:pic>
      <p:pic>
        <p:nvPicPr>
          <p:cNvPr id="46" name="45 Imagen">
            <a:hlinkClick r:id="" action="ppaction://hlinkshowjump?jump=previousslide"/>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7467698" y="6356230"/>
            <a:ext cx="363192" cy="363192"/>
          </a:xfrm>
          <a:prstGeom prst="rect">
            <a:avLst/>
          </a:prstGeom>
        </p:spPr>
      </p:pic>
      <p:sp>
        <p:nvSpPr>
          <p:cNvPr id="47" name="46 Recortar rectángulo de esquina del mismo lado"/>
          <p:cNvSpPr/>
          <p:nvPr/>
        </p:nvSpPr>
        <p:spPr>
          <a:xfrm>
            <a:off x="8316416" y="-812"/>
            <a:ext cx="432048" cy="432048"/>
          </a:xfrm>
          <a:prstGeom prst="snip2SameRect">
            <a:avLst/>
          </a:prstGeom>
          <a:gradFill>
            <a:gsLst>
              <a:gs pos="0">
                <a:srgbClr val="C00000"/>
              </a:gs>
              <a:gs pos="80000">
                <a:srgbClr val="70201E"/>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s-HN" b="1" dirty="0" smtClean="0"/>
              <a:t>6</a:t>
            </a:r>
            <a:endParaRPr lang="es-ES" b="1" dirty="0"/>
          </a:p>
        </p:txBody>
      </p:sp>
      <p:pic>
        <p:nvPicPr>
          <p:cNvPr id="48"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0800000">
            <a:off x="238388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49" name="Imagen 5" descr="C:\Users\Design\Documents\Edu\Product Launch\shadown.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69652" y="6021288"/>
            <a:ext cx="762588" cy="982585"/>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pic>
        <p:nvPicPr>
          <p:cNvPr id="14" name="图片 13" descr="sports.jpg"/>
          <p:cNvPicPr>
            <a:picLocks noChangeAspect="1"/>
          </p:cNvPicPr>
          <p:nvPr/>
        </p:nvPicPr>
        <p:blipFill>
          <a:blip r:embed="rId4" cstate="print"/>
          <a:stretch>
            <a:fillRect/>
          </a:stretch>
        </p:blipFill>
        <p:spPr>
          <a:xfrm>
            <a:off x="539552" y="3792814"/>
            <a:ext cx="8104488" cy="2012450"/>
          </a:xfrm>
          <a:prstGeom prst="rect">
            <a:avLst/>
          </a:prstGeom>
        </p:spPr>
      </p:pic>
      <p:sp>
        <p:nvSpPr>
          <p:cNvPr id="15" name="矩形 14"/>
          <p:cNvSpPr/>
          <p:nvPr/>
        </p:nvSpPr>
        <p:spPr>
          <a:xfrm>
            <a:off x="2051720" y="2852936"/>
            <a:ext cx="3852465" cy="369332"/>
          </a:xfrm>
          <a:prstGeom prst="rect">
            <a:avLst/>
          </a:prstGeom>
        </p:spPr>
        <p:txBody>
          <a:bodyPr wrap="none">
            <a:spAutoFit/>
          </a:bodyPr>
          <a:lstStyle/>
          <a:p>
            <a:r>
              <a:rPr lang="en-US" altLang="zh-CN" dirty="0" smtClean="0"/>
              <a:t>National Collegiate Athletic Association</a:t>
            </a:r>
            <a:endParaRPr lang="zh-CN" altLang="en-US" dirty="0"/>
          </a:p>
        </p:txBody>
      </p:sp>
      <p:pic>
        <p:nvPicPr>
          <p:cNvPr id="16" name="图片 15" descr="ivy_league.jpg"/>
          <p:cNvPicPr>
            <a:picLocks noChangeAspect="1"/>
          </p:cNvPicPr>
          <p:nvPr/>
        </p:nvPicPr>
        <p:blipFill>
          <a:blip r:embed="rId5" cstate="print"/>
          <a:stretch>
            <a:fillRect/>
          </a:stretch>
        </p:blipFill>
        <p:spPr>
          <a:xfrm>
            <a:off x="539552" y="1340768"/>
            <a:ext cx="1257300" cy="781050"/>
          </a:xfrm>
          <a:prstGeom prst="rect">
            <a:avLst/>
          </a:prstGeom>
        </p:spPr>
      </p:pic>
      <p:pic>
        <p:nvPicPr>
          <p:cNvPr id="17" name="图片 16" descr="ncaa.jpg"/>
          <p:cNvPicPr>
            <a:picLocks noChangeAspect="1"/>
          </p:cNvPicPr>
          <p:nvPr/>
        </p:nvPicPr>
        <p:blipFill>
          <a:blip r:embed="rId6" cstate="print"/>
          <a:stretch>
            <a:fillRect/>
          </a:stretch>
        </p:blipFill>
        <p:spPr>
          <a:xfrm>
            <a:off x="539552" y="2265834"/>
            <a:ext cx="1270556" cy="947142"/>
          </a:xfrm>
          <a:prstGeom prst="rect">
            <a:avLst/>
          </a:prstGeom>
        </p:spPr>
      </p:pic>
      <p:sp>
        <p:nvSpPr>
          <p:cNvPr id="18" name="矩形 17"/>
          <p:cNvSpPr/>
          <p:nvPr/>
        </p:nvSpPr>
        <p:spPr>
          <a:xfrm>
            <a:off x="2051720" y="1700808"/>
            <a:ext cx="1763368" cy="369332"/>
          </a:xfrm>
          <a:prstGeom prst="rect">
            <a:avLst/>
          </a:prstGeom>
        </p:spPr>
        <p:txBody>
          <a:bodyPr wrap="none">
            <a:spAutoFit/>
          </a:bodyPr>
          <a:lstStyle/>
          <a:p>
            <a:r>
              <a:rPr lang="en-US" altLang="zh-CN" dirty="0" smtClean="0"/>
              <a:t>Ivy league sports</a:t>
            </a:r>
            <a:endParaRPr lang="zh-CN" altLang="en-US" dirty="0"/>
          </a:p>
        </p:txBody>
      </p:sp>
      <p:sp>
        <p:nvSpPr>
          <p:cNvPr id="19" name="TextBox 18"/>
          <p:cNvSpPr txBox="1"/>
          <p:nvPr/>
        </p:nvSpPr>
        <p:spPr>
          <a:xfrm>
            <a:off x="539552" y="3356992"/>
            <a:ext cx="1944216" cy="369332"/>
          </a:xfrm>
          <a:prstGeom prst="rect">
            <a:avLst/>
          </a:prstGeom>
          <a:noFill/>
        </p:spPr>
        <p:txBody>
          <a:bodyPr wrap="square" rtlCol="0">
            <a:spAutoFit/>
          </a:bodyPr>
          <a:lstStyle/>
          <a:p>
            <a:r>
              <a:rPr lang="en-US" altLang="zh-CN" dirty="0" smtClean="0"/>
              <a:t>Varsity Sports:</a:t>
            </a:r>
            <a:endParaRPr lang="zh-CN" altLang="en-US" dirty="0"/>
          </a:p>
        </p:txBody>
      </p:sp>
    </p:spTree>
    <p:extLst>
      <p:ext uri="{BB962C8B-B14F-4D97-AF65-F5344CB8AC3E}">
        <p14:creationId xmlns="" xmlns:p14="http://schemas.microsoft.com/office/powerpoint/2010/main" val="84351432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8" grpId="0"/>
      <p:bldP spid="1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1285</TotalTime>
  <Words>2677</Words>
  <Application>Microsoft Office PowerPoint</Application>
  <PresentationFormat>全屏显示(4:3)</PresentationFormat>
  <Paragraphs>416</Paragraphs>
  <Slides>32</Slides>
  <Notes>13</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Tema de Office</vt:lpstr>
      <vt:lpstr>幻灯片 1</vt:lpstr>
      <vt:lpstr>幻灯片 2</vt:lpstr>
      <vt:lpstr>©Yale University</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yale</dc:title>
  <dc:creator>xjk</dc:creator>
  <cp:lastModifiedBy>xjk</cp:lastModifiedBy>
  <cp:revision>165</cp:revision>
  <dcterms:created xsi:type="dcterms:W3CDTF">2010-06-24T19:27:56Z</dcterms:created>
  <dcterms:modified xsi:type="dcterms:W3CDTF">2012-05-17T04:43:51Z</dcterms:modified>
</cp:coreProperties>
</file>